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71" r:id="rId3"/>
    <p:sldId id="258" r:id="rId4"/>
    <p:sldId id="259" r:id="rId5"/>
    <p:sldId id="261" r:id="rId6"/>
    <p:sldId id="270" r:id="rId7"/>
    <p:sldId id="281" r:id="rId8"/>
    <p:sldId id="266" r:id="rId9"/>
    <p:sldId id="268" r:id="rId10"/>
    <p:sldId id="272" r:id="rId11"/>
    <p:sldId id="269" r:id="rId12"/>
    <p:sldId id="267" r:id="rId13"/>
    <p:sldId id="282" r:id="rId14"/>
    <p:sldId id="283" r:id="rId15"/>
    <p:sldId id="264" r:id="rId16"/>
    <p:sldId id="276" r:id="rId17"/>
    <p:sldId id="277" r:id="rId18"/>
    <p:sldId id="279" r:id="rId19"/>
    <p:sldId id="280" r:id="rId20"/>
    <p:sldId id="278" r:id="rId21"/>
    <p:sldId id="273" r:id="rId22"/>
    <p:sldId id="284" r:id="rId23"/>
    <p:sldId id="274"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76" d="100"/>
          <a:sy n="76" d="100"/>
        </p:scale>
        <p:origin x="78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3594A-1CDA-4166-9A11-0DDC5FD02897}" type="datetimeFigureOut">
              <a:rPr lang="ru-RU" smtClean="0"/>
              <a:t>08.12.2024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01B7-4DBF-4C42-95B2-0154FF0546EF}" type="slidenum">
              <a:rPr lang="ru-RU" smtClean="0"/>
              <a:t>‹#›</a:t>
            </a:fld>
            <a:endParaRPr lang="ru-RU"/>
          </a:p>
        </p:txBody>
      </p:sp>
    </p:spTree>
    <p:extLst>
      <p:ext uri="{BB962C8B-B14F-4D97-AF65-F5344CB8AC3E}">
        <p14:creationId xmlns:p14="http://schemas.microsoft.com/office/powerpoint/2010/main" val="315436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11D801B7-4DBF-4C42-95B2-0154FF0546EF}" type="slidenum">
              <a:rPr lang="ru-RU" smtClean="0"/>
              <a:t>23</a:t>
            </a:fld>
            <a:endParaRPr lang="ru-RU"/>
          </a:p>
        </p:txBody>
      </p:sp>
    </p:spTree>
    <p:extLst>
      <p:ext uri="{BB962C8B-B14F-4D97-AF65-F5344CB8AC3E}">
        <p14:creationId xmlns:p14="http://schemas.microsoft.com/office/powerpoint/2010/main" val="142117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37EB-4DAD-786C-AA5B-039DD0B86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91BC9BE4-5AC3-BC03-6C71-6567DF1BF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59FBE532-C60A-EB51-1F6D-8242852CC422}"/>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E4E9D4D6-C739-EEF3-15D2-387DE745A8A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B94314F-472E-661D-1638-EDA70045C97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191770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7128-B48D-BEE4-783A-C39902D35378}"/>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949E36CA-527C-9FF6-7B16-14559BEE16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5E4A54D-9F93-6AFD-3E56-A80673C63ACC}"/>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FA2DB45F-DF60-70B3-93A1-3D2C79A09A8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B380A01-C382-F93F-63E5-BC91690B7BE7}"/>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25635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AD7602-FD60-D154-236A-35862DF87F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FBEF8CE-4C2A-94F7-3801-36DC9CE87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CB0E07-5E0F-84BE-98CB-A01DD056B3F9}"/>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143DCCA2-80E5-B798-BB77-7E77382B47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2C39A09-22F7-0D47-E0A0-7F5793D7026A}"/>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16158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564-A401-C764-BF8D-9458220F4500}"/>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5908AB11-2323-8DE2-2346-A317B8441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0AA9805-8D02-DA38-A8BC-F84DF68687C5}"/>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95AA0380-06FD-C473-11F5-EF810227972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851D64E-D214-7095-F060-C9D156E6EC3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3475474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31E1-139E-07E5-700C-F9E9437873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2A94961-922A-271E-D76B-6DCA7073C9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BAD70E-B700-293B-83D9-70AD5B7542FD}"/>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B6610A98-6E74-FC3B-DAFB-4FDDEF1989A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4485245-67F6-8FF9-C46E-43A85B0DF45F}"/>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428238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9AA3-ABCB-CDA1-8A46-C8BD549BEFF9}"/>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69791BE6-20EC-C1A8-841E-9DD264B523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028AEE62-9F2E-FF92-9748-8B0634405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36BA4F89-C914-8FCF-D7A1-57C6A47D985E}"/>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6" name="Footer Placeholder 5">
            <a:extLst>
              <a:ext uri="{FF2B5EF4-FFF2-40B4-BE49-F238E27FC236}">
                <a16:creationId xmlns:a16="http://schemas.microsoft.com/office/drawing/2014/main" id="{A08D5A85-0074-6262-7539-D358A04471D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9AE17D3-0B10-8E68-79C4-CF55858D8BBF}"/>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3103858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D110-32BD-01CD-EA68-74C6E5AF254C}"/>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6A1B5D5-A7C6-8A2F-6ABC-4F0AF99785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22A7B4-5A9A-ED7A-ED79-39C8E801C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AABD2125-E196-47D5-1AC4-1E507DDEE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721FC-4E20-4755-0999-BA636308E1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02E92832-F99B-2D71-DD5D-0570E4AC9E11}"/>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8" name="Footer Placeholder 7">
            <a:extLst>
              <a:ext uri="{FF2B5EF4-FFF2-40B4-BE49-F238E27FC236}">
                <a16:creationId xmlns:a16="http://schemas.microsoft.com/office/drawing/2014/main" id="{4132100A-D134-D527-691D-FE4F0121C479}"/>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58AE634E-AE16-4596-9E14-CCC3A556FEB6}"/>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7337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1500-1781-DE74-01E4-3D2C560A6D36}"/>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DBAA308-45A4-E22E-8535-74D2AD8BEBD3}"/>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4" name="Footer Placeholder 3">
            <a:extLst>
              <a:ext uri="{FF2B5EF4-FFF2-40B4-BE49-F238E27FC236}">
                <a16:creationId xmlns:a16="http://schemas.microsoft.com/office/drawing/2014/main" id="{438E421C-6193-FAD7-F99A-5ED9AE7F749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B30BA530-7B16-88B0-7DDC-F091021B311B}"/>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653972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6AAD1-E04B-996C-898D-B7CB66331ACE}"/>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3" name="Footer Placeholder 2">
            <a:extLst>
              <a:ext uri="{FF2B5EF4-FFF2-40B4-BE49-F238E27FC236}">
                <a16:creationId xmlns:a16="http://schemas.microsoft.com/office/drawing/2014/main" id="{88171EEA-51B1-E9B8-7B17-45F21CA7858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74022D4-6011-B9DB-4096-7FC58DC3C80C}"/>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99483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375B-6CD5-8B51-85C5-8E6C6461C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C790B1E0-FA51-D96C-AFD5-29EE670E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2CF784E-12FC-369C-587B-319BDA21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63CF8-6097-1AFF-6FCE-61408117A01E}"/>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6" name="Footer Placeholder 5">
            <a:extLst>
              <a:ext uri="{FF2B5EF4-FFF2-40B4-BE49-F238E27FC236}">
                <a16:creationId xmlns:a16="http://schemas.microsoft.com/office/drawing/2014/main" id="{AA391B1B-AE12-AAFB-A6D5-5B0EFFE8FB5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2F0D7EE7-F5BD-1490-BA1D-58A8EF2F6FA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65464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1A06-C2F0-0E52-C519-4FF79321A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3AEE5291-02C9-AA3B-F175-377B4A28A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29A40B1D-B223-3F41-9738-EC3DF6456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A2549-221A-1C01-8468-013224CFB8ED}"/>
              </a:ext>
            </a:extLst>
          </p:cNvPr>
          <p:cNvSpPr>
            <a:spLocks noGrp="1"/>
          </p:cNvSpPr>
          <p:nvPr>
            <p:ph type="dt" sz="half" idx="10"/>
          </p:nvPr>
        </p:nvSpPr>
        <p:spPr/>
        <p:txBody>
          <a:bodyPr/>
          <a:lstStyle/>
          <a:p>
            <a:fld id="{E4558133-78CD-4D14-8B51-490F2A5B3910}" type="datetimeFigureOut">
              <a:rPr lang="ru-RU" smtClean="0"/>
              <a:t>08.12.2024</a:t>
            </a:fld>
            <a:endParaRPr lang="ru-RU"/>
          </a:p>
        </p:txBody>
      </p:sp>
      <p:sp>
        <p:nvSpPr>
          <p:cNvPr id="6" name="Footer Placeholder 5">
            <a:extLst>
              <a:ext uri="{FF2B5EF4-FFF2-40B4-BE49-F238E27FC236}">
                <a16:creationId xmlns:a16="http://schemas.microsoft.com/office/drawing/2014/main" id="{FB71F905-7637-A1CD-F25B-B5260CC00E2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E15ACDA4-C153-BE2D-3410-78AB24980DA3}"/>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5785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6EED8-25E9-42AA-F36E-097066692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899ED0F-A181-4EC2-A27A-4A40ABA057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59DD345-9C1B-310D-4C6D-54B038F69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558133-78CD-4D14-8B51-490F2A5B3910}" type="datetimeFigureOut">
              <a:rPr lang="ru-RU" smtClean="0"/>
              <a:t>08.12.2024</a:t>
            </a:fld>
            <a:endParaRPr lang="ru-RU"/>
          </a:p>
        </p:txBody>
      </p:sp>
      <p:sp>
        <p:nvSpPr>
          <p:cNvPr id="5" name="Footer Placeholder 4">
            <a:extLst>
              <a:ext uri="{FF2B5EF4-FFF2-40B4-BE49-F238E27FC236}">
                <a16:creationId xmlns:a16="http://schemas.microsoft.com/office/drawing/2014/main" id="{78B426B8-08A9-4751-A1F6-F891D07E94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E3747509-E191-D8C5-C559-501527591E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B7D23D-1158-48DF-B54A-1315651E8B61}" type="slidenum">
              <a:rPr lang="ru-RU" smtClean="0"/>
              <a:t>‹#›</a:t>
            </a:fld>
            <a:endParaRPr lang="ru-RU"/>
          </a:p>
        </p:txBody>
      </p:sp>
    </p:spTree>
    <p:extLst>
      <p:ext uri="{BB962C8B-B14F-4D97-AF65-F5344CB8AC3E}">
        <p14:creationId xmlns:p14="http://schemas.microsoft.com/office/powerpoint/2010/main" val="135896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gif"/><Relationship Id="rId4" Type="http://schemas.openxmlformats.org/officeDocument/2006/relationships/image" Target="../media/image42.gif"/></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author/brgf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freepik.com/author/racool-studio" TargetMode="External"/><Relationship Id="rId4" Type="http://schemas.openxmlformats.org/officeDocument/2006/relationships/hyperlink" Target="https://www.freepik.com/author/stockgi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849B6-1F04-8619-0048-48E916DCE83F}"/>
              </a:ext>
            </a:extLst>
          </p:cNvPr>
          <p:cNvSpPr>
            <a:spLocks noGrp="1"/>
          </p:cNvSpPr>
          <p:nvPr>
            <p:ph type="title"/>
          </p:nvPr>
        </p:nvSpPr>
        <p:spPr>
          <a:xfrm>
            <a:off x="640080" y="325369"/>
            <a:ext cx="4368602" cy="1956841"/>
          </a:xfrm>
        </p:spPr>
        <p:txBody>
          <a:bodyPr anchor="b">
            <a:normAutofit/>
          </a:bodyPr>
          <a:lstStyle/>
          <a:p>
            <a:r>
              <a:rPr lang="en-US" sz="5400" dirty="0"/>
              <a:t>Symphony S2 Algorithm</a:t>
            </a:r>
            <a:endParaRPr lang="ru-RU" sz="5400" dirty="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43DC07E-FE56-AB8E-EE37-93FC5ECAA301}"/>
              </a:ext>
            </a:extLst>
          </p:cNvPr>
          <p:cNvSpPr>
            <a:spLocks noGrp="1"/>
          </p:cNvSpPr>
          <p:nvPr>
            <p:ph idx="1"/>
          </p:nvPr>
        </p:nvSpPr>
        <p:spPr>
          <a:xfrm>
            <a:off x="640080" y="2872899"/>
            <a:ext cx="4243589" cy="3320668"/>
          </a:xfrm>
        </p:spPr>
        <p:txBody>
          <a:bodyPr>
            <a:normAutofit/>
          </a:bodyPr>
          <a:lstStyle/>
          <a:p>
            <a:r>
              <a:rPr lang="en-US" sz="1500" dirty="0"/>
              <a:t>Or how Game Addiction and Control Theory Background was used for Good in Reinforcement Learning</a:t>
            </a:r>
          </a:p>
          <a:p>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r>
              <a:rPr lang="en-US" sz="1500" dirty="0"/>
              <a:t>With Respect to DDPG, TD3, SAC, DSAC, TQC, </a:t>
            </a:r>
            <a:r>
              <a:rPr lang="en-US" sz="1500" dirty="0" err="1"/>
              <a:t>RedQ</a:t>
            </a:r>
            <a:r>
              <a:rPr lang="en-US" sz="1500" dirty="0"/>
              <a:t>, AQE, </a:t>
            </a:r>
            <a:r>
              <a:rPr lang="en-US" sz="1500" dirty="0" err="1"/>
              <a:t>DroQ</a:t>
            </a:r>
            <a:r>
              <a:rPr lang="en-US" sz="1500" dirty="0"/>
              <a:t>, SR-SAC</a:t>
            </a:r>
          </a:p>
        </p:txBody>
      </p:sp>
      <p:pic>
        <p:nvPicPr>
          <p:cNvPr id="4" name="Picture 3" descr="A collage of a white car and a hand holding a controller&#10;&#10;Description automatically generated">
            <a:extLst>
              <a:ext uri="{FF2B5EF4-FFF2-40B4-BE49-F238E27FC236}">
                <a16:creationId xmlns:a16="http://schemas.microsoft.com/office/drawing/2014/main" id="{BDCA19FE-EE99-6BB8-4F5A-E34E5E6F634F}"/>
              </a:ext>
            </a:extLst>
          </p:cNvPr>
          <p:cNvPicPr>
            <a:picLocks noChangeAspect="1"/>
          </p:cNvPicPr>
          <p:nvPr/>
        </p:nvPicPr>
        <p:blipFill>
          <a:blip r:embed="rId2"/>
          <a:srcRect r="972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11174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60FC-0E5C-9DA9-1F69-3016AD37A2B3}"/>
              </a:ext>
            </a:extLst>
          </p:cNvPr>
          <p:cNvSpPr>
            <a:spLocks noGrp="1"/>
          </p:cNvSpPr>
          <p:nvPr>
            <p:ph type="title"/>
          </p:nvPr>
        </p:nvSpPr>
        <p:spPr/>
        <p:txBody>
          <a:bodyPr/>
          <a:lstStyle/>
          <a:p>
            <a:r>
              <a:rPr lang="en-US" dirty="0"/>
              <a:t>Temporal Difference</a:t>
            </a:r>
            <a:br>
              <a:rPr lang="en-US" dirty="0"/>
            </a:br>
            <a:r>
              <a:rPr lang="en-US" dirty="0"/>
              <a:t>Richard Bellman’s Equation</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95792C-9E02-B833-7C66-622A512B3360}"/>
                  </a:ext>
                </a:extLst>
              </p:cNvPr>
              <p:cNvSpPr>
                <a:spLocks noGrp="1"/>
              </p:cNvSpPr>
              <p:nvPr>
                <p:ph idx="1"/>
              </p:nvPr>
            </p:nvSpPr>
            <p:spPr>
              <a:xfrm>
                <a:off x="1235947" y="1825624"/>
                <a:ext cx="8711922" cy="4806287"/>
              </a:xfrm>
            </p:spPr>
            <p:txBody>
              <a:bodyPr>
                <a:normAutofit fontScale="92500" lnSpcReduction="10000"/>
              </a:bodyPr>
              <a:lstStyle/>
              <a:p>
                <a:pPr marL="0" indent="0">
                  <a:buNone/>
                </a:pPr>
                <a:r>
                  <a:rPr lang="en-US" dirty="0"/>
                  <a:t>1</a:t>
                </a:r>
                <a:r>
                  <a:rPr lang="en-US" b="0" dirty="0"/>
                  <a:t>)</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nor/>
                      </m:rPr>
                      <a:rPr lang="el-GR" smtClean="0"/>
                      <m:t>γ</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a:t>
                </a:r>
                <a14:m>
                  <m:oMath xmlns:m="http://schemas.openxmlformats.org/officeDocument/2006/math">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a14:m>
                <a:r>
                  <a:rPr lang="en-US" dirty="0"/>
                  <a:t>+</a:t>
                </a:r>
                <a14:m>
                  <m:oMath xmlns:m="http://schemas.openxmlformats.org/officeDocument/2006/math">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endParaRPr lang="en-US" dirty="0"/>
              </a:p>
              <a:p>
                <a:endParaRPr lang="en-US" dirty="0"/>
              </a:p>
              <a:p>
                <a:endParaRPr lang="ru-RU" dirty="0"/>
              </a:p>
              <a:p>
                <a:pPr marL="0" indent="0">
                  <a:buNone/>
                </a:pPr>
                <a:r>
                  <a:rPr lang="en-US" b="0" dirty="0"/>
                  <a:t>2)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nor/>
                      </m:rPr>
                      <a:rPr lang="el-GR" smtClean="0"/>
                      <m:t>γ</m:t>
                    </m:r>
                    <m:r>
                      <m:rPr>
                        <m:nor/>
                      </m:rPr>
                      <a:rPr lang="en-US" b="0" i="0" smtClean="0"/>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m:rPr>
                        <m:nor/>
                      </m:rPr>
                      <a:rPr lang="en-US" dirty="0"/>
                      <m:t>+</m:t>
                    </m:r>
                    <m:r>
                      <m:rPr>
                        <m:nor/>
                      </m:rPr>
                      <a:rPr lang="el-GR" smtClean="0"/>
                      <m:t>γ</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m:rPr>
                        <m:nor/>
                      </m:rPr>
                      <a:rPr lang="en-US" dirty="0"/>
                      <m:t>+</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𝑘</m:t>
                        </m:r>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a:p>
                <a:endParaRPr lang="en-US" dirty="0"/>
              </a:p>
              <a:p>
                <a:pPr marL="0" indent="0">
                  <a:buNone/>
                </a:pPr>
                <a:endParaRPr lang="ru-RU" dirty="0"/>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sz="2400" b="0" i="1" dirty="0">
                  <a:latin typeface="Cambria Math" panose="02040503050406030204" pitchFamily="18" charset="0"/>
                </a:endParaRPr>
              </a:p>
              <a:p>
                <a:pPr marL="0" indent="0">
                  <a:buNone/>
                </a:pPr>
                <a14:m>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oMath>
                </a14:m>
                <a:r>
                  <a:rPr lang="en-US" sz="2400" b="0" dirty="0"/>
                  <a:t> </a:t>
                </a:r>
                <a14:m>
                  <m:oMath xmlns:m="http://schemas.openxmlformats.org/officeDocument/2006/math">
                    <m:r>
                      <a:rPr lang="en-US" sz="2400" b="0" i="1" smtClean="0">
                        <a:latin typeface="Cambria Math" panose="02040503050406030204" pitchFamily="18" charset="0"/>
                      </a:rPr>
                      <m:t>𝑅</m:t>
                    </m:r>
                  </m:oMath>
                </a14:m>
                <a:r>
                  <a:rPr lang="en-US" sz="2400" dirty="0"/>
                  <a:t>(Return) when we consider applied Actions and replace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n-US" sz="2400" dirty="0"/>
                  <a:t> with function approximator</a:t>
                </a:r>
                <a:endParaRPr lang="ru-RU" sz="2400" dirty="0"/>
              </a:p>
              <a:p>
                <a:endParaRPr lang="ru-RU" dirty="0"/>
              </a:p>
            </p:txBody>
          </p:sp>
        </mc:Choice>
        <mc:Fallback xmlns="">
          <p:sp>
            <p:nvSpPr>
              <p:cNvPr id="3" name="Content Placeholder 2">
                <a:extLst>
                  <a:ext uri="{FF2B5EF4-FFF2-40B4-BE49-F238E27FC236}">
                    <a16:creationId xmlns:a16="http://schemas.microsoft.com/office/drawing/2014/main" id="{A295792C-9E02-B833-7C66-622A512B3360}"/>
                  </a:ext>
                </a:extLst>
              </p:cNvPr>
              <p:cNvSpPr>
                <a:spLocks noGrp="1" noRot="1" noChangeAspect="1" noMove="1" noResize="1" noEditPoints="1" noAdjustHandles="1" noChangeArrowheads="1" noChangeShapeType="1" noTextEdit="1"/>
              </p:cNvSpPr>
              <p:nvPr>
                <p:ph idx="1"/>
              </p:nvPr>
            </p:nvSpPr>
            <p:spPr>
              <a:xfrm>
                <a:off x="1235947" y="1825624"/>
                <a:ext cx="8711922" cy="4806287"/>
              </a:xfrm>
              <a:blipFill>
                <a:blip r:embed="rId2"/>
                <a:stretch>
                  <a:fillRect l="-1260" t="-2408" r="-1610"/>
                </a:stretch>
              </a:blipFill>
            </p:spPr>
            <p:txBody>
              <a:bodyPr/>
              <a:lstStyle/>
              <a:p>
                <a:r>
                  <a:rPr lang="ru-RU">
                    <a:noFill/>
                  </a:rPr>
                  <a:t> </a:t>
                </a:r>
              </a:p>
            </p:txBody>
          </p:sp>
        </mc:Fallback>
      </mc:AlternateContent>
      <p:sp>
        <p:nvSpPr>
          <p:cNvPr id="4" name="Arrow: Down 3">
            <a:extLst>
              <a:ext uri="{FF2B5EF4-FFF2-40B4-BE49-F238E27FC236}">
                <a16:creationId xmlns:a16="http://schemas.microsoft.com/office/drawing/2014/main" id="{7F90F2AA-BD15-367A-A227-77F170A0125D}"/>
              </a:ext>
            </a:extLst>
          </p:cNvPr>
          <p:cNvSpPr/>
          <p:nvPr/>
        </p:nvSpPr>
        <p:spPr>
          <a:xfrm>
            <a:off x="4039437" y="2461846"/>
            <a:ext cx="391886" cy="432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Arrow: Down 4">
            <a:extLst>
              <a:ext uri="{FF2B5EF4-FFF2-40B4-BE49-F238E27FC236}">
                <a16:creationId xmlns:a16="http://schemas.microsoft.com/office/drawing/2014/main" id="{35191E38-E636-57BF-86E6-E1056D40B79B}"/>
              </a:ext>
            </a:extLst>
          </p:cNvPr>
          <p:cNvSpPr/>
          <p:nvPr/>
        </p:nvSpPr>
        <p:spPr>
          <a:xfrm>
            <a:off x="4024364" y="4001294"/>
            <a:ext cx="391886" cy="432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799105-6066-CA41-E6EC-B69C6A8100D5}"/>
                  </a:ext>
                </a:extLst>
              </p:cNvPr>
              <p:cNvSpPr/>
              <p:nvPr/>
            </p:nvSpPr>
            <p:spPr>
              <a:xfrm>
                <a:off x="2830704" y="4568309"/>
                <a:ext cx="2809352" cy="8943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bg1"/>
                    </a:solidFill>
                  </a:rPr>
                  <a:t>3)</a:t>
                </a:r>
                <a:r>
                  <a:rPr lang="en-US" sz="2400" b="0" dirty="0"/>
                  <a:t> </a:t>
                </a:r>
                <a14:m>
                  <m:oMath xmlns:m="http://schemas.openxmlformats.org/officeDocument/2006/math">
                    <m:r>
                      <a:rPr lang="en-US" sz="2400" b="0" i="1" smtClean="0">
                        <a:solidFill>
                          <a:schemeClr val="bg1"/>
                        </a:solidFill>
                        <a:latin typeface="Cambria Math" panose="02040503050406030204" pitchFamily="18" charset="0"/>
                      </a:rPr>
                      <m:t>𝑅</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𝑟</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oMath>
                </a14:m>
                <a:r>
                  <a:rPr lang="en-US" sz="2400" b="0" dirty="0">
                    <a:solidFill>
                      <a:schemeClr val="bg1"/>
                    </a:solidFill>
                  </a:rPr>
                  <a:t> </a:t>
                </a:r>
                <a14:m>
                  <m:oMath xmlns:m="http://schemas.openxmlformats.org/officeDocument/2006/math">
                    <m:r>
                      <m:rPr>
                        <m:nor/>
                      </m:rPr>
                      <a:rPr lang="el-GR" sz="2400" smtClean="0">
                        <a:solidFill>
                          <a:schemeClr val="bg1"/>
                        </a:solidFill>
                      </a:rPr>
                      <m:t>γ</m:t>
                    </m:r>
                    <m:r>
                      <a:rPr lang="el-GR" sz="240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𝑅</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oMath>
                </a14:m>
                <a:endParaRPr lang="ru-RU" sz="2400" dirty="0"/>
              </a:p>
            </p:txBody>
          </p:sp>
        </mc:Choice>
        <mc:Fallback xmlns="">
          <p:sp>
            <p:nvSpPr>
              <p:cNvPr id="6" name="Rectangle 5">
                <a:extLst>
                  <a:ext uri="{FF2B5EF4-FFF2-40B4-BE49-F238E27FC236}">
                    <a16:creationId xmlns:a16="http://schemas.microsoft.com/office/drawing/2014/main" id="{71799105-6066-CA41-E6EC-B69C6A8100D5}"/>
                  </a:ext>
                </a:extLst>
              </p:cNvPr>
              <p:cNvSpPr>
                <a:spLocks noRot="1" noChangeAspect="1" noMove="1" noResize="1" noEditPoints="1" noAdjustHandles="1" noChangeArrowheads="1" noChangeShapeType="1" noTextEdit="1"/>
              </p:cNvSpPr>
              <p:nvPr/>
            </p:nvSpPr>
            <p:spPr>
              <a:xfrm>
                <a:off x="2830704" y="4568309"/>
                <a:ext cx="2809352" cy="894304"/>
              </a:xfrm>
              <a:prstGeom prst="rect">
                <a:avLst/>
              </a:prstGeom>
              <a:blipFill>
                <a:blip r:embed="rId3"/>
                <a:stretch>
                  <a:fillRect/>
                </a:stretch>
              </a:blipFill>
            </p:spPr>
            <p:txBody>
              <a:bodyPr/>
              <a:lstStyle/>
              <a:p>
                <a:r>
                  <a:rPr lang="ru-RU">
                    <a:noFill/>
                  </a:rPr>
                  <a:t> </a:t>
                </a:r>
              </a:p>
            </p:txBody>
          </p:sp>
        </mc:Fallback>
      </mc:AlternateContent>
      <p:pic>
        <p:nvPicPr>
          <p:cNvPr id="15" name="Picture 14">
            <a:extLst>
              <a:ext uri="{FF2B5EF4-FFF2-40B4-BE49-F238E27FC236}">
                <a16:creationId xmlns:a16="http://schemas.microsoft.com/office/drawing/2014/main" id="{4DBDFFEE-EA29-0F92-84AF-50E7CA5FC334}"/>
              </a:ext>
            </a:extLst>
          </p:cNvPr>
          <p:cNvPicPr>
            <a:picLocks noChangeAspect="1"/>
          </p:cNvPicPr>
          <p:nvPr/>
        </p:nvPicPr>
        <p:blipFill>
          <a:blip r:embed="rId4"/>
          <a:stretch>
            <a:fillRect/>
          </a:stretch>
        </p:blipFill>
        <p:spPr>
          <a:xfrm>
            <a:off x="8209737" y="1629954"/>
            <a:ext cx="3144063" cy="2926973"/>
          </a:xfrm>
          <a:prstGeom prst="rect">
            <a:avLst/>
          </a:prstGeom>
        </p:spPr>
      </p:pic>
    </p:spTree>
    <p:extLst>
      <p:ext uri="{BB962C8B-B14F-4D97-AF65-F5344CB8AC3E}">
        <p14:creationId xmlns:p14="http://schemas.microsoft.com/office/powerpoint/2010/main" val="57652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3CA6-9084-51CD-DFC5-7A7361B5D05A}"/>
              </a:ext>
            </a:extLst>
          </p:cNvPr>
          <p:cNvSpPr>
            <a:spLocks noGrp="1"/>
          </p:cNvSpPr>
          <p:nvPr>
            <p:ph type="title"/>
          </p:nvPr>
        </p:nvSpPr>
        <p:spPr/>
        <p:txBody>
          <a:bodyPr/>
          <a:lstStyle/>
          <a:p>
            <a:pPr algn="ctr"/>
            <a:r>
              <a:rPr lang="en-US" dirty="0"/>
              <a:t>DDPGII: Actor-Critic Seamless update</a:t>
            </a:r>
            <a:endParaRPr lang="ru-RU" dirty="0"/>
          </a:p>
        </p:txBody>
      </p:sp>
      <p:sp>
        <p:nvSpPr>
          <p:cNvPr id="3" name="Content Placeholder 2">
            <a:extLst>
              <a:ext uri="{FF2B5EF4-FFF2-40B4-BE49-F238E27FC236}">
                <a16:creationId xmlns:a16="http://schemas.microsoft.com/office/drawing/2014/main" id="{AEF39E42-ED3C-1AC1-76D5-D3EB539C9974}"/>
              </a:ext>
            </a:extLst>
          </p:cNvPr>
          <p:cNvSpPr>
            <a:spLocks noGrp="1"/>
          </p:cNvSpPr>
          <p:nvPr>
            <p:ph idx="1"/>
          </p:nvPr>
        </p:nvSpPr>
        <p:spPr>
          <a:xfrm>
            <a:off x="5738989" y="1825625"/>
            <a:ext cx="5453874" cy="2572784"/>
          </a:xfrm>
        </p:spPr>
        <p:txBody>
          <a:bodyPr>
            <a:normAutofit fontScale="70000" lnSpcReduction="20000"/>
          </a:bodyPr>
          <a:lstStyle/>
          <a:p>
            <a:r>
              <a:rPr lang="en-US" dirty="0"/>
              <a:t>We can use </a:t>
            </a:r>
            <a:r>
              <a:rPr lang="en-US" b="1" dirty="0" err="1"/>
              <a:t>next_state</a:t>
            </a:r>
            <a:r>
              <a:rPr lang="en-US" b="1" dirty="0"/>
              <a:t> </a:t>
            </a:r>
            <a:r>
              <a:rPr lang="en-US" dirty="0"/>
              <a:t>and </a:t>
            </a:r>
            <a:r>
              <a:rPr lang="en-US" b="1" dirty="0" err="1"/>
              <a:t>next_action</a:t>
            </a:r>
            <a:r>
              <a:rPr lang="en-US" b="1" dirty="0"/>
              <a:t> </a:t>
            </a:r>
            <a:r>
              <a:rPr lang="en-US" dirty="0"/>
              <a:t>to update Actor in one go by:</a:t>
            </a:r>
          </a:p>
          <a:p>
            <a:pPr marL="0" indent="0">
              <a:buNone/>
            </a:pPr>
            <a:r>
              <a:rPr lang="en-US" b="1" dirty="0"/>
              <a:t>	loss = – </a:t>
            </a:r>
            <a:r>
              <a:rPr lang="en-US" b="1" dirty="0" err="1"/>
              <a:t>q_next_target</a:t>
            </a:r>
            <a:r>
              <a:rPr lang="en-US" dirty="0"/>
              <a:t>.</a:t>
            </a:r>
          </a:p>
          <a:p>
            <a:r>
              <a:rPr lang="en-US" dirty="0"/>
              <a:t> It was rarely used before as target Critic is much slower.</a:t>
            </a:r>
          </a:p>
          <a:p>
            <a:r>
              <a:rPr lang="en-US" dirty="0"/>
              <a:t>But with higher update-to-data ratio (namely, 5) we can utilize target Critic and next state and next action to update Actor.</a:t>
            </a:r>
          </a:p>
        </p:txBody>
      </p:sp>
      <p:pic>
        <p:nvPicPr>
          <p:cNvPr id="4" name="Content Placeholder 4">
            <a:extLst>
              <a:ext uri="{FF2B5EF4-FFF2-40B4-BE49-F238E27FC236}">
                <a16:creationId xmlns:a16="http://schemas.microsoft.com/office/drawing/2014/main" id="{1E5B51E5-B8CB-B5EB-E3C5-D2D001531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137" y="1674189"/>
            <a:ext cx="1931140" cy="2106698"/>
          </a:xfrm>
          <a:prstGeom prst="rect">
            <a:avLst/>
          </a:prstGeom>
        </p:spPr>
      </p:pic>
      <p:pic>
        <p:nvPicPr>
          <p:cNvPr id="5" name="Graphic 4">
            <a:extLst>
              <a:ext uri="{FF2B5EF4-FFF2-40B4-BE49-F238E27FC236}">
                <a16:creationId xmlns:a16="http://schemas.microsoft.com/office/drawing/2014/main" id="{80176FC6-82FC-3B3A-28A9-7DF00577E4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3446" y="3907448"/>
            <a:ext cx="1646683" cy="2220082"/>
          </a:xfrm>
          <a:prstGeom prst="rect">
            <a:avLst/>
          </a:prstGeom>
        </p:spPr>
      </p:pic>
      <p:sp>
        <p:nvSpPr>
          <p:cNvPr id="6" name="TextBox 5">
            <a:extLst>
              <a:ext uri="{FF2B5EF4-FFF2-40B4-BE49-F238E27FC236}">
                <a16:creationId xmlns:a16="http://schemas.microsoft.com/office/drawing/2014/main" id="{872A6D35-37F2-7388-9597-38001515EABB}"/>
              </a:ext>
            </a:extLst>
          </p:cNvPr>
          <p:cNvSpPr txBox="1"/>
          <p:nvPr/>
        </p:nvSpPr>
        <p:spPr>
          <a:xfrm>
            <a:off x="3400129" y="4680665"/>
            <a:ext cx="692177" cy="369332"/>
          </a:xfrm>
          <a:prstGeom prst="rect">
            <a:avLst/>
          </a:prstGeom>
          <a:noFill/>
        </p:spPr>
        <p:txBody>
          <a:bodyPr wrap="none" rtlCol="0">
            <a:spAutoFit/>
          </a:bodyPr>
          <a:lstStyle/>
          <a:p>
            <a:r>
              <a:rPr lang="en-US" dirty="0"/>
              <a:t>Actor</a:t>
            </a:r>
            <a:endParaRPr lang="ru-RU" dirty="0"/>
          </a:p>
        </p:txBody>
      </p:sp>
      <p:sp>
        <p:nvSpPr>
          <p:cNvPr id="7" name="TextBox 6">
            <a:extLst>
              <a:ext uri="{FF2B5EF4-FFF2-40B4-BE49-F238E27FC236}">
                <a16:creationId xmlns:a16="http://schemas.microsoft.com/office/drawing/2014/main" id="{FD5A170B-7547-03A3-EF0E-F4113BF0ECE0}"/>
              </a:ext>
            </a:extLst>
          </p:cNvPr>
          <p:cNvSpPr txBox="1"/>
          <p:nvPr/>
        </p:nvSpPr>
        <p:spPr>
          <a:xfrm>
            <a:off x="3007280" y="2852380"/>
            <a:ext cx="668773" cy="369332"/>
          </a:xfrm>
          <a:prstGeom prst="rect">
            <a:avLst/>
          </a:prstGeom>
          <a:noFill/>
        </p:spPr>
        <p:txBody>
          <a:bodyPr wrap="none" rtlCol="0">
            <a:spAutoFit/>
          </a:bodyPr>
          <a:lstStyle/>
          <a:p>
            <a:r>
              <a:rPr lang="en-US" dirty="0"/>
              <a:t>Critic</a:t>
            </a:r>
            <a:endParaRPr lang="ru-RU"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A73BFC-B2D5-F7BB-FC2A-437A965A10FC}"/>
                  </a:ext>
                </a:extLst>
              </p:cNvPr>
              <p:cNvSpPr txBox="1"/>
              <p:nvPr/>
            </p:nvSpPr>
            <p:spPr>
              <a:xfrm>
                <a:off x="4025883" y="2727538"/>
                <a:ext cx="1248227" cy="6190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𝐴𝑐𝑡𝑖𝑜𝑛</m:t>
                          </m:r>
                        </m:den>
                      </m:f>
                    </m:oMath>
                  </m:oMathPara>
                </a14:m>
                <a:endParaRPr lang="ru-RU" dirty="0"/>
              </a:p>
            </p:txBody>
          </p:sp>
        </mc:Choice>
        <mc:Fallback xmlns="">
          <p:sp>
            <p:nvSpPr>
              <p:cNvPr id="8" name="TextBox 7">
                <a:extLst>
                  <a:ext uri="{FF2B5EF4-FFF2-40B4-BE49-F238E27FC236}">
                    <a16:creationId xmlns:a16="http://schemas.microsoft.com/office/drawing/2014/main" id="{44A73BFC-B2D5-F7BB-FC2A-437A965A10FC}"/>
                  </a:ext>
                </a:extLst>
              </p:cNvPr>
              <p:cNvSpPr txBox="1">
                <a:spLocks noRot="1" noChangeAspect="1" noMove="1" noResize="1" noEditPoints="1" noAdjustHandles="1" noChangeArrowheads="1" noChangeShapeType="1" noTextEdit="1"/>
              </p:cNvSpPr>
              <p:nvPr/>
            </p:nvSpPr>
            <p:spPr>
              <a:xfrm>
                <a:off x="4025883" y="2727538"/>
                <a:ext cx="1248227" cy="61908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101F56-DEEA-4556-ECE7-1763A5F332FF}"/>
                  </a:ext>
                </a:extLst>
              </p:cNvPr>
              <p:cNvSpPr txBox="1"/>
              <p:nvPr/>
            </p:nvSpPr>
            <p:spPr>
              <a:xfrm>
                <a:off x="4142069" y="4430917"/>
                <a:ext cx="1132041"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𝐴𝑐𝑡𝑖𝑜𝑛</m:t>
                          </m:r>
                        </m:num>
                        <m:den>
                          <m:r>
                            <a:rPr lang="en-US" b="0" i="1" smtClean="0">
                              <a:latin typeface="Cambria Math" panose="02040503050406030204" pitchFamily="18" charset="0"/>
                              <a:ea typeface="Cambria Math" panose="02040503050406030204" pitchFamily="18" charset="0"/>
                            </a:rPr>
                            <m:t>𝜕𝜃</m:t>
                          </m:r>
                        </m:den>
                      </m:f>
                    </m:oMath>
                  </m:oMathPara>
                </a14:m>
                <a:endParaRPr lang="ru-RU" dirty="0"/>
              </a:p>
            </p:txBody>
          </p:sp>
        </mc:Choice>
        <mc:Fallback xmlns="">
          <p:sp>
            <p:nvSpPr>
              <p:cNvPr id="9" name="TextBox 8">
                <a:extLst>
                  <a:ext uri="{FF2B5EF4-FFF2-40B4-BE49-F238E27FC236}">
                    <a16:creationId xmlns:a16="http://schemas.microsoft.com/office/drawing/2014/main" id="{27101F56-DEEA-4556-ECE7-1763A5F332FF}"/>
                  </a:ext>
                </a:extLst>
              </p:cNvPr>
              <p:cNvSpPr txBox="1">
                <a:spLocks noRot="1" noChangeAspect="1" noMove="1" noResize="1" noEditPoints="1" noAdjustHandles="1" noChangeArrowheads="1" noChangeShapeType="1" noTextEdit="1"/>
              </p:cNvSpPr>
              <p:nvPr/>
            </p:nvSpPr>
            <p:spPr>
              <a:xfrm>
                <a:off x="4142069" y="4430917"/>
                <a:ext cx="1132041" cy="619080"/>
              </a:xfrm>
              <a:prstGeom prst="rect">
                <a:avLst/>
              </a:prstGeom>
              <a:blipFill>
                <a:blip r:embed="rId7"/>
                <a:stretch>
                  <a:fillRect/>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1C64F1DF-AEE6-2EE3-F142-114B15DDF995}"/>
              </a:ext>
            </a:extLst>
          </p:cNvPr>
          <p:cNvSpPr txBox="1"/>
          <p:nvPr/>
        </p:nvSpPr>
        <p:spPr>
          <a:xfrm>
            <a:off x="5738989" y="4316269"/>
            <a:ext cx="1495666" cy="369332"/>
          </a:xfrm>
          <a:prstGeom prst="rect">
            <a:avLst/>
          </a:prstGeom>
          <a:noFill/>
        </p:spPr>
        <p:txBody>
          <a:bodyPr wrap="none" rtlCol="0">
            <a:spAutoFit/>
          </a:bodyPr>
          <a:lstStyle/>
          <a:p>
            <a:r>
              <a:rPr lang="en-US" dirty="0"/>
              <a:t>Pseudocode:</a:t>
            </a:r>
            <a:endParaRPr lang="ru-RU" dirty="0"/>
          </a:p>
        </p:txBody>
      </p:sp>
      <p:pic>
        <p:nvPicPr>
          <p:cNvPr id="14" name="Picture 13">
            <a:extLst>
              <a:ext uri="{FF2B5EF4-FFF2-40B4-BE49-F238E27FC236}">
                <a16:creationId xmlns:a16="http://schemas.microsoft.com/office/drawing/2014/main" id="{B7AB34F8-9719-23B9-0AB8-259490694629}"/>
              </a:ext>
            </a:extLst>
          </p:cNvPr>
          <p:cNvPicPr>
            <a:picLocks noChangeAspect="1"/>
          </p:cNvPicPr>
          <p:nvPr/>
        </p:nvPicPr>
        <p:blipFill>
          <a:blip r:embed="rId8"/>
          <a:stretch>
            <a:fillRect/>
          </a:stretch>
        </p:blipFill>
        <p:spPr>
          <a:xfrm>
            <a:off x="5738989" y="4728563"/>
            <a:ext cx="5819775" cy="1924050"/>
          </a:xfrm>
          <a:prstGeom prst="rect">
            <a:avLst/>
          </a:prstGeom>
        </p:spPr>
      </p:pic>
      <p:sp>
        <p:nvSpPr>
          <p:cNvPr id="15" name="Arrow: Down 14">
            <a:extLst>
              <a:ext uri="{FF2B5EF4-FFF2-40B4-BE49-F238E27FC236}">
                <a16:creationId xmlns:a16="http://schemas.microsoft.com/office/drawing/2014/main" id="{49430722-CAF1-0498-821C-3DA6C23A8068}"/>
              </a:ext>
            </a:extLst>
          </p:cNvPr>
          <p:cNvSpPr/>
          <p:nvPr/>
        </p:nvSpPr>
        <p:spPr>
          <a:xfrm>
            <a:off x="4472954" y="3657655"/>
            <a:ext cx="354083" cy="4622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886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49D8-3FCA-36A4-1EB0-B42499E17DB9}"/>
              </a:ext>
            </a:extLst>
          </p:cNvPr>
          <p:cNvSpPr>
            <a:spLocks noGrp="1"/>
          </p:cNvSpPr>
          <p:nvPr>
            <p:ph type="title"/>
          </p:nvPr>
        </p:nvSpPr>
        <p:spPr/>
        <p:txBody>
          <a:bodyPr/>
          <a:lstStyle/>
          <a:p>
            <a:pPr algn="ctr"/>
            <a:r>
              <a:rPr lang="en-US" dirty="0"/>
              <a:t>Symphony </a:t>
            </a:r>
            <a:r>
              <a:rPr lang="en-US" dirty="0" err="1"/>
              <a:t>ver</a:t>
            </a:r>
            <a:r>
              <a:rPr lang="en-US" dirty="0"/>
              <a:t> 1.0</a:t>
            </a:r>
            <a:br>
              <a:rPr lang="en-US" dirty="0"/>
            </a:br>
            <a:r>
              <a:rPr lang="en-US" dirty="0"/>
              <a:t>Temporal Advantage = Negative Feedback</a:t>
            </a:r>
            <a:endParaRPr lang="ru-RU" dirty="0"/>
          </a:p>
        </p:txBody>
      </p:sp>
      <p:sp>
        <p:nvSpPr>
          <p:cNvPr id="3" name="Content Placeholder 2">
            <a:extLst>
              <a:ext uri="{FF2B5EF4-FFF2-40B4-BE49-F238E27FC236}">
                <a16:creationId xmlns:a16="http://schemas.microsoft.com/office/drawing/2014/main" id="{3AD80781-20AA-9680-A5D9-7F6DB35CF7E0}"/>
              </a:ext>
            </a:extLst>
          </p:cNvPr>
          <p:cNvSpPr>
            <a:spLocks noGrp="1"/>
          </p:cNvSpPr>
          <p:nvPr>
            <p:ph idx="1"/>
          </p:nvPr>
        </p:nvSpPr>
        <p:spPr/>
        <p:txBody>
          <a:bodyPr/>
          <a:lstStyle/>
          <a:p>
            <a:r>
              <a:rPr lang="en-US" dirty="0">
                <a:effectLst/>
              </a:rPr>
              <a:t>If we have </a:t>
            </a:r>
            <a:r>
              <a:rPr lang="en-US" b="1" dirty="0" err="1">
                <a:effectLst/>
              </a:rPr>
              <a:t>q_next_target</a:t>
            </a:r>
            <a:r>
              <a:rPr lang="en-US" b="1" dirty="0"/>
              <a:t>, </a:t>
            </a:r>
            <a:r>
              <a:rPr lang="en-US" dirty="0">
                <a:effectLst/>
              </a:rPr>
              <a:t>why to throw it away? We can store it and improve </a:t>
            </a:r>
            <a:r>
              <a:rPr lang="en-US" b="1" dirty="0">
                <a:effectLst/>
              </a:rPr>
              <a:t>Advantage in Time</a:t>
            </a:r>
            <a:r>
              <a:rPr lang="en-US" dirty="0">
                <a:effectLst/>
              </a:rPr>
              <a:t>. It is also a </a:t>
            </a:r>
            <a:r>
              <a:rPr lang="en-US" i="1" dirty="0">
                <a:effectLst/>
              </a:rPr>
              <a:t>Negative Feedback </a:t>
            </a:r>
            <a:r>
              <a:rPr lang="en-US" dirty="0">
                <a:effectLst/>
              </a:rPr>
              <a:t>from the </a:t>
            </a:r>
            <a:r>
              <a:rPr lang="en-US" i="1" dirty="0">
                <a:effectLst/>
              </a:rPr>
              <a:t>Control Theory</a:t>
            </a:r>
            <a:r>
              <a:rPr lang="en-US" dirty="0">
                <a:effectLst/>
              </a:rPr>
              <a:t>. We can use all the Theory behind it (e.g. Kalman Filter), I used Exponential Weighted Average for 10 previous steps.</a:t>
            </a:r>
            <a:endParaRPr lang="ru-RU" dirty="0"/>
          </a:p>
        </p:txBody>
      </p:sp>
      <p:pic>
        <p:nvPicPr>
          <p:cNvPr id="7" name="Picture 6">
            <a:extLst>
              <a:ext uri="{FF2B5EF4-FFF2-40B4-BE49-F238E27FC236}">
                <a16:creationId xmlns:a16="http://schemas.microsoft.com/office/drawing/2014/main" id="{1716D9AC-8FED-C9B5-FD8B-43E2FAB6BD63}"/>
              </a:ext>
            </a:extLst>
          </p:cNvPr>
          <p:cNvPicPr>
            <a:picLocks noChangeAspect="1"/>
          </p:cNvPicPr>
          <p:nvPr/>
        </p:nvPicPr>
        <p:blipFill>
          <a:blip r:embed="rId2"/>
          <a:stretch>
            <a:fillRect/>
          </a:stretch>
        </p:blipFill>
        <p:spPr>
          <a:xfrm>
            <a:off x="6236442" y="4142126"/>
            <a:ext cx="4937115" cy="2034837"/>
          </a:xfrm>
          <a:prstGeom prst="rect">
            <a:avLst/>
          </a:prstGeom>
        </p:spPr>
      </p:pic>
      <p:sp>
        <p:nvSpPr>
          <p:cNvPr id="8" name="TextBox 7">
            <a:extLst>
              <a:ext uri="{FF2B5EF4-FFF2-40B4-BE49-F238E27FC236}">
                <a16:creationId xmlns:a16="http://schemas.microsoft.com/office/drawing/2014/main" id="{2DC4266E-4C57-6D7D-5ECB-379DEB01A267}"/>
              </a:ext>
            </a:extLst>
          </p:cNvPr>
          <p:cNvSpPr txBox="1"/>
          <p:nvPr/>
        </p:nvSpPr>
        <p:spPr>
          <a:xfrm>
            <a:off x="6102699" y="3772794"/>
            <a:ext cx="1495666" cy="369332"/>
          </a:xfrm>
          <a:prstGeom prst="rect">
            <a:avLst/>
          </a:prstGeom>
          <a:noFill/>
        </p:spPr>
        <p:txBody>
          <a:bodyPr wrap="none" rtlCol="0">
            <a:spAutoFit/>
          </a:bodyPr>
          <a:lstStyle/>
          <a:p>
            <a:r>
              <a:rPr lang="en-US" dirty="0"/>
              <a:t>Pseudocode:</a:t>
            </a:r>
            <a:endParaRPr lang="ru-RU" dirty="0"/>
          </a:p>
        </p:txBody>
      </p:sp>
      <p:pic>
        <p:nvPicPr>
          <p:cNvPr id="11" name="Picture 10">
            <a:extLst>
              <a:ext uri="{FF2B5EF4-FFF2-40B4-BE49-F238E27FC236}">
                <a16:creationId xmlns:a16="http://schemas.microsoft.com/office/drawing/2014/main" id="{A3D0226C-5A12-6C54-F7D0-06F2E7166EDC}"/>
              </a:ext>
            </a:extLst>
          </p:cNvPr>
          <p:cNvPicPr>
            <a:picLocks noChangeAspect="1"/>
          </p:cNvPicPr>
          <p:nvPr/>
        </p:nvPicPr>
        <p:blipFill>
          <a:blip r:embed="rId3"/>
          <a:stretch>
            <a:fillRect/>
          </a:stretch>
        </p:blipFill>
        <p:spPr>
          <a:xfrm>
            <a:off x="1018443" y="4212464"/>
            <a:ext cx="4618424" cy="1806498"/>
          </a:xfrm>
          <a:prstGeom prst="rect">
            <a:avLst/>
          </a:prstGeom>
        </p:spPr>
      </p:pic>
    </p:spTree>
    <p:extLst>
      <p:ext uri="{BB962C8B-B14F-4D97-AF65-F5344CB8AC3E}">
        <p14:creationId xmlns:p14="http://schemas.microsoft.com/office/powerpoint/2010/main" val="222507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2625-F356-6573-DD3D-0A2DAAA931C3}"/>
              </a:ext>
            </a:extLst>
          </p:cNvPr>
          <p:cNvSpPr>
            <a:spLocks noGrp="1"/>
          </p:cNvSpPr>
          <p:nvPr>
            <p:ph type="title"/>
          </p:nvPr>
        </p:nvSpPr>
        <p:spPr/>
        <p:txBody>
          <a:bodyPr/>
          <a:lstStyle/>
          <a:p>
            <a:pPr algn="ctr"/>
            <a:r>
              <a:rPr lang="en-US" dirty="0"/>
              <a:t>Q value brute normalization, policy scaling</a:t>
            </a:r>
            <a:endParaRPr lang="ru-RU" dirty="0"/>
          </a:p>
        </p:txBody>
      </p:sp>
      <p:sp>
        <p:nvSpPr>
          <p:cNvPr id="3" name="Content Placeholder 2">
            <a:extLst>
              <a:ext uri="{FF2B5EF4-FFF2-40B4-BE49-F238E27FC236}">
                <a16:creationId xmlns:a16="http://schemas.microsoft.com/office/drawing/2014/main" id="{27F12E58-5023-708C-754B-43E64BA95394}"/>
              </a:ext>
            </a:extLst>
          </p:cNvPr>
          <p:cNvSpPr>
            <a:spLocks noGrp="1"/>
          </p:cNvSpPr>
          <p:nvPr>
            <p:ph idx="1"/>
          </p:nvPr>
        </p:nvSpPr>
        <p:spPr>
          <a:xfrm>
            <a:off x="838200" y="1825624"/>
            <a:ext cx="10515600" cy="1878989"/>
          </a:xfrm>
        </p:spPr>
        <p:txBody>
          <a:bodyPr/>
          <a:lstStyle/>
          <a:p>
            <a:r>
              <a:rPr lang="en-US" sz="2400" dirty="0"/>
              <a:t>Temporal Advantage can be considered a manual workaround. Comparable performance was achieved when we normalized Q value by brute force multiplying the reward by 0.01 in Temporal Difference and added 1/10 factor for the Actor loss. This makes original DDPG like learning rates, where Actor’s learning rate is 10 times smaller than of Critic’s.</a:t>
            </a:r>
            <a:endParaRPr lang="ru-RU" sz="2400" dirty="0"/>
          </a:p>
          <a:p>
            <a:endParaRPr lang="ru-RU" dirty="0"/>
          </a:p>
        </p:txBody>
      </p:sp>
      <p:pic>
        <p:nvPicPr>
          <p:cNvPr id="5" name="Picture 4">
            <a:extLst>
              <a:ext uri="{FF2B5EF4-FFF2-40B4-BE49-F238E27FC236}">
                <a16:creationId xmlns:a16="http://schemas.microsoft.com/office/drawing/2014/main" id="{D2C62950-2DFD-FDD8-F27F-8F0B4835806B}"/>
              </a:ext>
            </a:extLst>
          </p:cNvPr>
          <p:cNvPicPr>
            <a:picLocks noChangeAspect="1"/>
          </p:cNvPicPr>
          <p:nvPr/>
        </p:nvPicPr>
        <p:blipFill>
          <a:blip r:embed="rId2"/>
          <a:stretch>
            <a:fillRect/>
          </a:stretch>
        </p:blipFill>
        <p:spPr>
          <a:xfrm>
            <a:off x="4694694" y="4073945"/>
            <a:ext cx="6659106" cy="2331245"/>
          </a:xfrm>
          <a:prstGeom prst="rect">
            <a:avLst/>
          </a:prstGeom>
        </p:spPr>
      </p:pic>
      <p:sp>
        <p:nvSpPr>
          <p:cNvPr id="7" name="TextBox 6">
            <a:extLst>
              <a:ext uri="{FF2B5EF4-FFF2-40B4-BE49-F238E27FC236}">
                <a16:creationId xmlns:a16="http://schemas.microsoft.com/office/drawing/2014/main" id="{DC956388-2831-2D2F-CE52-8B18357CE133}"/>
              </a:ext>
            </a:extLst>
          </p:cNvPr>
          <p:cNvSpPr txBox="1"/>
          <p:nvPr/>
        </p:nvSpPr>
        <p:spPr>
          <a:xfrm>
            <a:off x="4584561" y="3704613"/>
            <a:ext cx="1585127" cy="369332"/>
          </a:xfrm>
          <a:prstGeom prst="rect">
            <a:avLst/>
          </a:prstGeom>
          <a:noFill/>
        </p:spPr>
        <p:txBody>
          <a:bodyPr wrap="square">
            <a:spAutoFit/>
          </a:bodyPr>
          <a:lstStyle/>
          <a:p>
            <a:r>
              <a:rPr lang="en-US" dirty="0"/>
              <a:t>Pseudocode:</a:t>
            </a:r>
            <a:endParaRPr lang="ru-RU" dirty="0"/>
          </a:p>
        </p:txBody>
      </p:sp>
      <p:sp>
        <p:nvSpPr>
          <p:cNvPr id="8" name="Content Placeholder 2">
            <a:extLst>
              <a:ext uri="{FF2B5EF4-FFF2-40B4-BE49-F238E27FC236}">
                <a16:creationId xmlns:a16="http://schemas.microsoft.com/office/drawing/2014/main" id="{3703DD6A-BE18-7D38-F613-402F1F2AD385}"/>
              </a:ext>
            </a:extLst>
          </p:cNvPr>
          <p:cNvSpPr txBox="1">
            <a:spLocks/>
          </p:cNvSpPr>
          <p:nvPr/>
        </p:nvSpPr>
        <p:spPr>
          <a:xfrm>
            <a:off x="914400" y="4009673"/>
            <a:ext cx="3593961" cy="233124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Because of internal Harmonics, Symphony is an explorer by its architecture. To explore and, consequently, make a lot of failures in the beginning is a good experience gathering practice.</a:t>
            </a:r>
          </a:p>
          <a:p>
            <a:r>
              <a:rPr lang="en-US" sz="1600" b="1" dirty="0"/>
              <a:t>However, for practical robotics systems, it can cause a malfunction. Action range should be limited initially, and only increased slowly when short distance experience is gathered. We decided to focus on that instead when temporarily disabled  Temporal Advantage.</a:t>
            </a:r>
            <a:endParaRPr lang="ru-RU" sz="1600" b="1" dirty="0"/>
          </a:p>
          <a:p>
            <a:endParaRPr lang="ru-RU" sz="1800" dirty="0"/>
          </a:p>
        </p:txBody>
      </p:sp>
    </p:spTree>
    <p:extLst>
      <p:ext uri="{BB962C8B-B14F-4D97-AF65-F5344CB8AC3E}">
        <p14:creationId xmlns:p14="http://schemas.microsoft.com/office/powerpoint/2010/main" val="7702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85D6-BBD6-44A7-BB96-DE0E9126794A}"/>
              </a:ext>
            </a:extLst>
          </p:cNvPr>
          <p:cNvSpPr>
            <a:spLocks noGrp="1"/>
          </p:cNvSpPr>
          <p:nvPr>
            <p:ph type="title"/>
          </p:nvPr>
        </p:nvSpPr>
        <p:spPr>
          <a:xfrm>
            <a:off x="838200" y="365125"/>
            <a:ext cx="10515600" cy="890919"/>
          </a:xfrm>
        </p:spPr>
        <p:txBody>
          <a:bodyPr>
            <a:normAutofit fontScale="90000"/>
          </a:bodyPr>
          <a:lstStyle/>
          <a:p>
            <a:pPr algn="ctr"/>
            <a:r>
              <a:rPr lang="en-US" dirty="0"/>
              <a:t>DDPGII: learning Action window (Actions regularization inside Actor Network)</a:t>
            </a:r>
            <a:endParaRPr lang="ru-RU" dirty="0"/>
          </a:p>
        </p:txBody>
      </p:sp>
      <p:sp>
        <p:nvSpPr>
          <p:cNvPr id="3" name="Content Placeholder 2">
            <a:extLst>
              <a:ext uri="{FF2B5EF4-FFF2-40B4-BE49-F238E27FC236}">
                <a16:creationId xmlns:a16="http://schemas.microsoft.com/office/drawing/2014/main" id="{512959E0-9C69-CE96-D6F2-9E55FBC1A49B}"/>
              </a:ext>
            </a:extLst>
          </p:cNvPr>
          <p:cNvSpPr>
            <a:spLocks noGrp="1"/>
          </p:cNvSpPr>
          <p:nvPr>
            <p:ph idx="1"/>
          </p:nvPr>
        </p:nvSpPr>
        <p:spPr>
          <a:xfrm>
            <a:off x="838200" y="1473933"/>
            <a:ext cx="10515600" cy="1603375"/>
          </a:xfrm>
        </p:spPr>
        <p:txBody>
          <a:bodyPr>
            <a:normAutofit/>
          </a:bodyPr>
          <a:lstStyle/>
          <a:p>
            <a:r>
              <a:rPr lang="en-US" sz="2000" dirty="0"/>
              <a:t>Action_max is a maximum action that Environment sends to us when we initialize it and the Agent. It is a constant.</a:t>
            </a:r>
          </a:p>
          <a:p>
            <a:r>
              <a:rPr lang="en-US" sz="2000" dirty="0" err="1"/>
              <a:t>Action_lim</a:t>
            </a:r>
            <a:r>
              <a:rPr lang="en-US" sz="2000" dirty="0"/>
              <a:t> is a limiting factor that is: window * </a:t>
            </a:r>
            <a:r>
              <a:rPr lang="en-US" sz="2000" dirty="0" err="1"/>
              <a:t>Action_max</a:t>
            </a:r>
            <a:r>
              <a:rPr lang="en-US" sz="2000" dirty="0"/>
              <a:t>.</a:t>
            </a:r>
          </a:p>
          <a:p>
            <a:r>
              <a:rPr lang="en-US" sz="2000" dirty="0"/>
              <a:t>Window can be learned:</a:t>
            </a:r>
          </a:p>
          <a:p>
            <a:endParaRPr lang="en-US" sz="20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88FF0C-4C49-D5E7-9AEC-48922DCAC027}"/>
                  </a:ext>
                </a:extLst>
              </p:cNvPr>
              <p:cNvSpPr txBox="1"/>
              <p:nvPr/>
            </p:nvSpPr>
            <p:spPr>
              <a:xfrm>
                <a:off x="579872" y="3332736"/>
                <a:ext cx="6594651" cy="3139321"/>
              </a:xfrm>
              <a:prstGeom prst="rect">
                <a:avLst/>
              </a:prstGeom>
              <a:noFill/>
            </p:spPr>
            <p:txBody>
              <a:bodyPr wrap="square">
                <a:spAutoFit/>
              </a:bodyPr>
              <a:lstStyle/>
              <a:p>
                <a:r>
                  <a:rPr lang="en-US" dirty="0"/>
                  <a:t>Where </a:t>
                </a:r>
                <a14:m>
                  <m:oMath xmlns:m="http://schemas.openxmlformats.org/officeDocument/2006/math">
                    <m:r>
                      <m:rPr>
                        <m:nor/>
                      </m:rPr>
                      <a:rPr lang="en-US" dirty="0" smtClean="0"/>
                      <m:t>max</m:t>
                    </m:r>
                    <m:r>
                      <m:rPr>
                        <m:nor/>
                      </m:rPr>
                      <a:rPr lang="en-US" dirty="0" smtClean="0"/>
                      <m:t>_</m:t>
                    </m:r>
                    <m:r>
                      <m:rPr>
                        <m:nor/>
                      </m:rPr>
                      <a:rPr lang="en-US" dirty="0" smtClean="0"/>
                      <m:t>embed</m:t>
                    </m:r>
                  </m:oMath>
                </a14:m>
                <a:r>
                  <a:rPr lang="en-US" dirty="0"/>
                  <a:t> is a trainable Parameter vector, e.g. of 256 size</a:t>
                </a:r>
              </a:p>
              <a:p>
                <a:endParaRPr lang="en-US" dirty="0"/>
              </a:p>
              <a:p>
                <a:r>
                  <a:rPr lang="en-US" dirty="0"/>
                  <a:t>When </a:t>
                </a:r>
                <a:r>
                  <a:rPr lang="en-US" dirty="0" err="1"/>
                  <a:t>appling</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𝐴𝑐𝑡𝑖𝑜𝑛</m:t>
                        </m:r>
                      </m:e>
                      <m:sub>
                        <m:r>
                          <a:rPr lang="en-US" i="1">
                            <a:latin typeface="Cambria Math" panose="02040503050406030204" pitchFamily="18" charset="0"/>
                          </a:rPr>
                          <m:t>𝑙𝑖𝑚</m:t>
                        </m:r>
                      </m:sub>
                    </m:sSub>
                  </m:oMath>
                </a14:m>
                <a:r>
                  <a:rPr lang="en-US" dirty="0"/>
                  <a:t> to the Actor’s output, Instead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we do proportional scaling (Fig):</a:t>
                </a:r>
              </a:p>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m:t>
                    </m:r>
                  </m:oMath>
                </a14:m>
                <a:endParaRPr lang="en-US" dirty="0"/>
              </a:p>
              <a:p>
                <a:endParaRPr lang="en-US" dirty="0"/>
              </a:p>
              <a:p>
                <a:r>
                  <a:rPr lang="en-US" dirty="0"/>
                  <a:t>When we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oMath>
                </a14:m>
                <a:r>
                  <a:rPr lang="en-US" dirty="0"/>
                  <a:t>, we update:</a:t>
                </a:r>
              </a:p>
              <a:p>
                <a:pPr algn="ctr"/>
                <a:r>
                  <a:rPr lang="en-US" b="0" dirty="0">
                    <a:solidFill>
                      <a:schemeClr val="accent6">
                        <a:lumMod val="75000"/>
                      </a:schemeClr>
                    </a:solidFill>
                    <a:ea typeface="Cambria Math" panose="02040503050406030204" pitchFamily="18" charset="0"/>
                  </a:rPr>
                  <a:t> </a:t>
                </a:r>
                <a14:m>
                  <m:oMath xmlns:m="http://schemas.openxmlformats.org/officeDocument/2006/math">
                    <m:sSub>
                      <m:sSubPr>
                        <m:ctrlPr>
                          <a:rPr lang="en-US" b="0" i="1" dirty="0" smtClean="0">
                            <a:solidFill>
                              <a:schemeClr val="accent6">
                                <a:lumMod val="75000"/>
                              </a:schemeClr>
                            </a:solidFill>
                            <a:latin typeface="Cambria Math" panose="02040503050406030204" pitchFamily="18" charset="0"/>
                            <a:ea typeface="Cambria Math" panose="02040503050406030204" pitchFamily="18" charset="0"/>
                          </a:rPr>
                        </m:ctrlPr>
                      </m:sSubPr>
                      <m:e>
                        <m:r>
                          <m:rPr>
                            <m:sty m:val="p"/>
                          </m:rPr>
                          <a:rPr lang="el-GR" i="1" dirty="0" smtClean="0">
                            <a:solidFill>
                              <a:schemeClr val="accent6">
                                <a:lumMod val="75000"/>
                              </a:schemeClr>
                            </a:solidFill>
                            <a:latin typeface="Cambria Math" panose="02040503050406030204" pitchFamily="18" charset="0"/>
                            <a:ea typeface="Cambria Math" panose="02040503050406030204" pitchFamily="18" charset="0"/>
                          </a:rPr>
                          <m:t>σ</m:t>
                        </m:r>
                      </m:e>
                      <m:sub>
                        <m:r>
                          <a:rPr lang="en-US" b="0" i="1" dirty="0" smtClean="0">
                            <a:solidFill>
                              <a:schemeClr val="accent6">
                                <a:lumMod val="75000"/>
                              </a:schemeClr>
                            </a:solidFill>
                            <a:latin typeface="Cambria Math" panose="02040503050406030204" pitchFamily="18" charset="0"/>
                            <a:ea typeface="Cambria Math" panose="02040503050406030204" pitchFamily="18" charset="0"/>
                          </a:rPr>
                          <m:t>𝑎</m:t>
                        </m:r>
                      </m:sub>
                    </m:sSub>
                    <m:r>
                      <a:rPr lang="en-US" b="0" i="1" dirty="0" smtClean="0">
                        <a:solidFill>
                          <a:schemeClr val="accent6">
                            <a:lumMod val="75000"/>
                          </a:schemeClr>
                        </a:solidFill>
                        <a:latin typeface="Cambria Math" panose="02040503050406030204" pitchFamily="18" charset="0"/>
                        <a:ea typeface="Cambria Math" panose="02040503050406030204" pitchFamily="18" charset="0"/>
                      </a:rPr>
                      <m:t>=0.2</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𝐴𝑐𝑡𝑖𝑜𝑛</m:t>
                        </m:r>
                      </m:e>
                      <m:sub>
                        <m:r>
                          <a:rPr lang="en-US" i="1">
                            <a:latin typeface="Cambria Math" panose="02040503050406030204" pitchFamily="18" charset="0"/>
                          </a:rPr>
                          <m:t>𝑙𝑖𝑚</m:t>
                        </m:r>
                      </m:sub>
                    </m:sSub>
                  </m:oMath>
                </a14:m>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a:rPr lang="en-US" b="0" i="0" dirty="0" smtClean="0">
                          <a:latin typeface="Cambria Math" panose="02040503050406030204" pitchFamily="18" charset="0"/>
                          <a:ea typeface="Cambria Math" panose="02040503050406030204" pitchFamily="18" charset="0"/>
                        </a:rPr>
                        <m:t>=</m:t>
                      </m:r>
                      <m:r>
                        <a:rPr lang="en-US" i="1" dirty="0">
                          <a:solidFill>
                            <a:schemeClr val="accent6">
                              <a:lumMod val="75000"/>
                            </a:schemeClr>
                          </a:solidFill>
                          <a:latin typeface="Cambria Math" panose="02040503050406030204" pitchFamily="18" charset="0"/>
                          <a:ea typeface="Cambria Math" panose="02040503050406030204" pitchFamily="18" charset="0"/>
                        </a:rPr>
                        <m:t>0.</m:t>
                      </m:r>
                      <m:r>
                        <a:rPr lang="en-US" b="0" i="1" dirty="0" smtClean="0">
                          <a:solidFill>
                            <a:schemeClr val="accent6">
                              <a:lumMod val="75000"/>
                            </a:schemeClr>
                          </a:solidFill>
                          <a:latin typeface="Cambria Math" panose="02040503050406030204" pitchFamily="18" charset="0"/>
                          <a:ea typeface="Cambria Math" panose="02040503050406030204" pitchFamily="18" charset="0"/>
                        </a:rPr>
                        <m:t>8</m:t>
                      </m:r>
                      <m:sSub>
                        <m:sSubPr>
                          <m:ctrlPr>
                            <a:rPr lang="en-US" i="1" smtClean="0">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𝐴𝑐𝑡𝑖𝑜𝑛</m:t>
                          </m:r>
                        </m:e>
                        <m:sub>
                          <m:r>
                            <a:rPr lang="en-US" i="1">
                              <a:latin typeface="Cambria Math" panose="02040503050406030204" pitchFamily="18" charset="0"/>
                            </a:rPr>
                            <m:t>𝑙𝑖𝑚</m:t>
                          </m:r>
                        </m:sub>
                      </m:sSub>
                    </m:oMath>
                  </m:oMathPara>
                </a14:m>
                <a:endParaRPr lang="en-US" dirty="0"/>
              </a:p>
              <a:p>
                <a:pPr/>
                <a14:m>
                  <m:oMath xmlns:m="http://schemas.openxmlformats.org/officeDocument/2006/math">
                    <m:r>
                      <m:rPr>
                        <m:nor/>
                      </m:rPr>
                      <a:rPr lang="en-US" dirty="0" smtClean="0"/>
                      <m:t>max</m:t>
                    </m:r>
                    <m:r>
                      <m:rPr>
                        <m:nor/>
                      </m:rPr>
                      <a:rPr lang="en-US" dirty="0" smtClean="0"/>
                      <m:t>_</m:t>
                    </m:r>
                    <m:r>
                      <m:rPr>
                        <m:nor/>
                      </m:rPr>
                      <a:rPr lang="en-US" dirty="0" smtClean="0"/>
                      <m:t>embed</m:t>
                    </m:r>
                  </m:oMath>
                </a14:m>
                <a:r>
                  <a:rPr lang="en-US" dirty="0"/>
                  <a:t> initialized uniformly within [-1/sqrt(256), 1/sqrt(256)]</a:t>
                </a:r>
              </a:p>
            </p:txBody>
          </p:sp>
        </mc:Choice>
        <mc:Fallback>
          <p:sp>
            <p:nvSpPr>
              <p:cNvPr id="5" name="TextBox 4">
                <a:extLst>
                  <a:ext uri="{FF2B5EF4-FFF2-40B4-BE49-F238E27FC236}">
                    <a16:creationId xmlns:a16="http://schemas.microsoft.com/office/drawing/2014/main" id="{1388FF0C-4C49-D5E7-9AEC-48922DCAC027}"/>
                  </a:ext>
                </a:extLst>
              </p:cNvPr>
              <p:cNvSpPr txBox="1">
                <a:spLocks noRot="1" noChangeAspect="1" noMove="1" noResize="1" noEditPoints="1" noAdjustHandles="1" noChangeArrowheads="1" noChangeShapeType="1" noTextEdit="1"/>
              </p:cNvSpPr>
              <p:nvPr/>
            </p:nvSpPr>
            <p:spPr>
              <a:xfrm>
                <a:off x="579872" y="3332736"/>
                <a:ext cx="6594651" cy="3139321"/>
              </a:xfrm>
              <a:prstGeom prst="rect">
                <a:avLst/>
              </a:prstGeom>
              <a:blipFill>
                <a:blip r:embed="rId2"/>
                <a:stretch>
                  <a:fillRect l="-739" t="-971" b="-2330"/>
                </a:stretch>
              </a:blipFill>
            </p:spPr>
            <p:txBody>
              <a:bodyPr/>
              <a:lstStyle/>
              <a:p>
                <a:r>
                  <a:rPr lang="ru-RU">
                    <a:noFill/>
                  </a:rPr>
                  <a:t> </a:t>
                </a:r>
              </a:p>
            </p:txBody>
          </p:sp>
        </mc:Fallback>
      </mc:AlternateContent>
      <p:pic>
        <p:nvPicPr>
          <p:cNvPr id="9" name="Picture 8">
            <a:extLst>
              <a:ext uri="{FF2B5EF4-FFF2-40B4-BE49-F238E27FC236}">
                <a16:creationId xmlns:a16="http://schemas.microsoft.com/office/drawing/2014/main" id="{45208EE4-25E0-65FF-8704-DE59AB8DFB97}"/>
              </a:ext>
            </a:extLst>
          </p:cNvPr>
          <p:cNvPicPr>
            <a:picLocks noChangeAspect="1"/>
          </p:cNvPicPr>
          <p:nvPr/>
        </p:nvPicPr>
        <p:blipFill>
          <a:blip r:embed="rId3"/>
          <a:stretch>
            <a:fillRect/>
          </a:stretch>
        </p:blipFill>
        <p:spPr>
          <a:xfrm>
            <a:off x="7020866" y="3007059"/>
            <a:ext cx="5171134" cy="269067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9A24A4-6466-7C96-2389-018B824F1FB3}"/>
                  </a:ext>
                </a:extLst>
              </p:cNvPr>
              <p:cNvSpPr txBox="1"/>
              <p:nvPr/>
            </p:nvSpPr>
            <p:spPr>
              <a:xfrm>
                <a:off x="747765" y="3007059"/>
                <a:ext cx="6094324" cy="64633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m:rPr>
                          <m:nor/>
                        </m:rPr>
                        <a:rPr lang="en-US" dirty="0"/>
                        <m:t>Action</m:t>
                      </m:r>
                      <m:r>
                        <m:rPr>
                          <m:nor/>
                        </m:rPr>
                        <a:rPr lang="en-US" dirty="0"/>
                        <m:t>_</m:t>
                      </m:r>
                      <m:r>
                        <m:rPr>
                          <m:nor/>
                        </m:rPr>
                        <a:rPr lang="en-US" dirty="0"/>
                        <m:t>lim</m:t>
                      </m:r>
                      <m:r>
                        <m:rPr>
                          <m:nor/>
                        </m:rPr>
                        <a:rPr lang="en-US" dirty="0"/>
                        <m:t> = </m:t>
                      </m:r>
                      <m:r>
                        <m:rPr>
                          <m:nor/>
                        </m:rPr>
                        <a:rPr lang="en-US" dirty="0"/>
                        <m:t>sigmoid</m:t>
                      </m:r>
                      <m:r>
                        <m:rPr>
                          <m:nor/>
                        </m:rPr>
                        <a:rPr lang="en-US" dirty="0"/>
                        <m:t>(</m:t>
                      </m:r>
                      <m:r>
                        <m:rPr>
                          <m:nor/>
                        </m:rPr>
                        <a:rPr lang="en-US" dirty="0"/>
                        <m:t>NN</m:t>
                      </m:r>
                      <m:r>
                        <m:rPr>
                          <m:nor/>
                        </m:rPr>
                        <a:rPr lang="en-US" dirty="0"/>
                        <m:t>(</m:t>
                      </m:r>
                      <m:r>
                        <m:rPr>
                          <m:nor/>
                        </m:rPr>
                        <a:rPr lang="en-US" dirty="0"/>
                        <m:t>max</m:t>
                      </m:r>
                      <m:r>
                        <m:rPr>
                          <m:nor/>
                        </m:rPr>
                        <a:rPr lang="en-US" dirty="0"/>
                        <m:t>_</m:t>
                      </m:r>
                      <m:r>
                        <m:rPr>
                          <m:nor/>
                        </m:rPr>
                        <a:rPr lang="en-US" dirty="0"/>
                        <m:t>embed</m:t>
                      </m:r>
                      <m:r>
                        <m:rPr>
                          <m:nor/>
                        </m:rPr>
                        <a:rPr lang="en-US" dirty="0"/>
                        <m:t>)) * </m:t>
                      </m:r>
                      <m:r>
                        <m:rPr>
                          <m:nor/>
                        </m:rPr>
                        <a:rPr lang="en-US" dirty="0"/>
                        <m:t>Action</m:t>
                      </m:r>
                      <m:r>
                        <m:rPr>
                          <m:nor/>
                        </m:rPr>
                        <a:rPr lang="en-US" dirty="0"/>
                        <m:t>_</m:t>
                      </m:r>
                      <m:r>
                        <m:rPr>
                          <m:nor/>
                        </m:rPr>
                        <a:rPr lang="en-US" dirty="0"/>
                        <m:t>max</m:t>
                      </m:r>
                    </m:oMath>
                  </m:oMathPara>
                </a14:m>
                <a:endParaRPr lang="en-US" dirty="0"/>
              </a:p>
              <a:p>
                <a:endParaRPr lang="en-US" dirty="0"/>
              </a:p>
            </p:txBody>
          </p:sp>
        </mc:Choice>
        <mc:Fallback>
          <p:sp>
            <p:nvSpPr>
              <p:cNvPr id="6" name="TextBox 5">
                <a:extLst>
                  <a:ext uri="{FF2B5EF4-FFF2-40B4-BE49-F238E27FC236}">
                    <a16:creationId xmlns:a16="http://schemas.microsoft.com/office/drawing/2014/main" id="{BD9A24A4-6466-7C96-2389-018B824F1FB3}"/>
                  </a:ext>
                </a:extLst>
              </p:cNvPr>
              <p:cNvSpPr txBox="1">
                <a:spLocks noRot="1" noChangeAspect="1" noMove="1" noResize="1" noEditPoints="1" noAdjustHandles="1" noChangeArrowheads="1" noChangeShapeType="1" noTextEdit="1"/>
              </p:cNvSpPr>
              <p:nvPr/>
            </p:nvSpPr>
            <p:spPr>
              <a:xfrm>
                <a:off x="747765" y="3007059"/>
                <a:ext cx="6094324" cy="646331"/>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06501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6045-84CB-C723-59F6-CEB12D947322}"/>
              </a:ext>
            </a:extLst>
          </p:cNvPr>
          <p:cNvSpPr>
            <a:spLocks noGrp="1"/>
          </p:cNvSpPr>
          <p:nvPr>
            <p:ph type="title"/>
          </p:nvPr>
        </p:nvSpPr>
        <p:spPr>
          <a:xfrm>
            <a:off x="6380702" y="365125"/>
            <a:ext cx="4973097" cy="1325563"/>
          </a:xfrm>
        </p:spPr>
        <p:txBody>
          <a:bodyPr>
            <a:noAutofit/>
          </a:bodyPr>
          <a:lstStyle/>
          <a:p>
            <a:pPr algn="ctr"/>
            <a:r>
              <a:rPr lang="en-US" sz="3200" dirty="0"/>
              <a:t>Symphony S2 applied to Robotics, 3</a:t>
            </a:r>
            <a:r>
              <a:rPr lang="en-US" sz="3200" baseline="30000" dirty="0"/>
              <a:t>rd</a:t>
            </a:r>
            <a:r>
              <a:rPr lang="en-US" sz="3200" dirty="0"/>
              <a:t> objective</a:t>
            </a:r>
            <a:endParaRPr lang="ru-RU" sz="3200" dirty="0"/>
          </a:p>
        </p:txBody>
      </p:sp>
      <p:pic>
        <p:nvPicPr>
          <p:cNvPr id="1028" name="Picture 4" descr="recorder_18_03_2024.avi [video-to-gif output image]">
            <a:extLst>
              <a:ext uri="{FF2B5EF4-FFF2-40B4-BE49-F238E27FC236}">
                <a16:creationId xmlns:a16="http://schemas.microsoft.com/office/drawing/2014/main" id="{B73A7632-FE09-2905-283E-5946FE630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49" y="365125"/>
            <a:ext cx="5715000" cy="4667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arning_how_to_stay_new_version.avi [video-to-gif output image]">
            <a:extLst>
              <a:ext uri="{FF2B5EF4-FFF2-40B4-BE49-F238E27FC236}">
                <a16:creationId xmlns:a16="http://schemas.microsoft.com/office/drawing/2014/main" id="{504D6D53-E228-F713-05EA-57BC73A15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26" y="1690688"/>
            <a:ext cx="5715000" cy="4667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626AD4-69D2-515C-7077-299FCB08B360}"/>
              </a:ext>
            </a:extLst>
          </p:cNvPr>
          <p:cNvPicPr>
            <a:picLocks noChangeAspect="1"/>
          </p:cNvPicPr>
          <p:nvPr/>
        </p:nvPicPr>
        <p:blipFill>
          <a:blip r:embed="rId4"/>
          <a:stretch>
            <a:fillRect/>
          </a:stretch>
        </p:blipFill>
        <p:spPr>
          <a:xfrm>
            <a:off x="351174" y="3422993"/>
            <a:ext cx="4152382" cy="3218763"/>
          </a:xfrm>
          <a:prstGeom prst="rect">
            <a:avLst/>
          </a:prstGeom>
        </p:spPr>
      </p:pic>
      <p:sp>
        <p:nvSpPr>
          <p:cNvPr id="8" name="TextBox 7">
            <a:extLst>
              <a:ext uri="{FF2B5EF4-FFF2-40B4-BE49-F238E27FC236}">
                <a16:creationId xmlns:a16="http://schemas.microsoft.com/office/drawing/2014/main" id="{A0B041AC-DEBD-435E-6DEC-646903805E33}"/>
              </a:ext>
            </a:extLst>
          </p:cNvPr>
          <p:cNvSpPr txBox="1"/>
          <p:nvPr/>
        </p:nvSpPr>
        <p:spPr>
          <a:xfrm>
            <a:off x="4702629" y="5010540"/>
            <a:ext cx="7489371" cy="1631216"/>
          </a:xfrm>
          <a:prstGeom prst="rect">
            <a:avLst/>
          </a:prstGeom>
          <a:solidFill>
            <a:schemeClr val="accent2">
              <a:lumMod val="60000"/>
              <a:lumOff val="40000"/>
            </a:schemeClr>
          </a:solidFill>
        </p:spPr>
        <p:txBody>
          <a:bodyPr wrap="square" rtlCol="0">
            <a:spAutoFit/>
          </a:bodyPr>
          <a:lstStyle/>
          <a:p>
            <a:r>
              <a:rPr lang="en-US" sz="2000" dirty="0"/>
              <a:t>Learning action window showed flexible movements comparable with SAC (Parameter) or softer (NN(Parameter)),</a:t>
            </a:r>
          </a:p>
          <a:p>
            <a:r>
              <a:rPr lang="en-US" sz="2000" dirty="0"/>
              <a:t>However, for real-life robots, window update step should be very small, it can be achieved with DNN instead of more fluent 1-layer Perceptron.</a:t>
            </a:r>
            <a:endParaRPr lang="ru-RU" sz="2000" dirty="0"/>
          </a:p>
        </p:txBody>
      </p:sp>
    </p:spTree>
    <p:extLst>
      <p:ext uri="{BB962C8B-B14F-4D97-AF65-F5344CB8AC3E}">
        <p14:creationId xmlns:p14="http://schemas.microsoft.com/office/powerpoint/2010/main" val="261745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B987-6239-6685-7D69-155E3069BD21}"/>
              </a:ext>
            </a:extLst>
          </p:cNvPr>
          <p:cNvSpPr>
            <a:spLocks noGrp="1"/>
          </p:cNvSpPr>
          <p:nvPr>
            <p:ph type="title"/>
          </p:nvPr>
        </p:nvSpPr>
        <p:spPr/>
        <p:txBody>
          <a:bodyPr/>
          <a:lstStyle/>
          <a:p>
            <a:r>
              <a:rPr lang="en-US" dirty="0"/>
              <a:t>Loss Functions: </a:t>
            </a:r>
            <a:r>
              <a:rPr lang="en-US" dirty="0" err="1"/>
              <a:t>ReHAE</a:t>
            </a:r>
            <a:r>
              <a:rPr lang="en-US" dirty="0"/>
              <a:t> and </a:t>
            </a:r>
            <a:r>
              <a:rPr lang="en-US" dirty="0" err="1"/>
              <a:t>ReHSE</a:t>
            </a:r>
            <a:endParaRPr lang="ru-RU" dirty="0"/>
          </a:p>
        </p:txBody>
      </p:sp>
      <p:sp>
        <p:nvSpPr>
          <p:cNvPr id="3" name="Content Placeholder 2">
            <a:extLst>
              <a:ext uri="{FF2B5EF4-FFF2-40B4-BE49-F238E27FC236}">
                <a16:creationId xmlns:a16="http://schemas.microsoft.com/office/drawing/2014/main" id="{B21DFA7D-E97F-D11D-6633-B49CEC00BFDD}"/>
              </a:ext>
            </a:extLst>
          </p:cNvPr>
          <p:cNvSpPr>
            <a:spLocks noGrp="1"/>
          </p:cNvSpPr>
          <p:nvPr>
            <p:ph idx="1"/>
          </p:nvPr>
        </p:nvSpPr>
        <p:spPr>
          <a:xfrm>
            <a:off x="335783" y="1690688"/>
            <a:ext cx="4135733" cy="1738312"/>
          </a:xfrm>
        </p:spPr>
        <p:txBody>
          <a:bodyPr/>
          <a:lstStyle/>
          <a:p>
            <a:endParaRPr lang="ru-RU" dirty="0"/>
          </a:p>
          <a:p>
            <a:endParaRPr lang="ru-RU" dirty="0"/>
          </a:p>
        </p:txBody>
      </p:sp>
      <p:sp>
        <p:nvSpPr>
          <p:cNvPr id="5" name="TextBox 4">
            <a:extLst>
              <a:ext uri="{FF2B5EF4-FFF2-40B4-BE49-F238E27FC236}">
                <a16:creationId xmlns:a16="http://schemas.microsoft.com/office/drawing/2014/main" id="{C701004D-B568-E02F-9ED6-6F0795D98C0B}"/>
              </a:ext>
            </a:extLst>
          </p:cNvPr>
          <p:cNvSpPr txBox="1"/>
          <p:nvPr/>
        </p:nvSpPr>
        <p:spPr>
          <a:xfrm>
            <a:off x="1161762" y="1414474"/>
            <a:ext cx="4135733" cy="1754326"/>
          </a:xfrm>
          <a:prstGeom prst="rect">
            <a:avLst/>
          </a:prstGeom>
          <a:noFill/>
        </p:spPr>
        <p:txBody>
          <a:bodyPr wrap="square">
            <a:spAutoFit/>
          </a:bodyPr>
          <a:lstStyle/>
          <a:p>
            <a:pPr algn="ctr"/>
            <a:r>
              <a:rPr lang="en-US" dirty="0"/>
              <a:t>Rectified Huber Symmetric Error</a:t>
            </a:r>
          </a:p>
          <a:p>
            <a:pPr algn="ctr"/>
            <a:r>
              <a:rPr lang="en-US" dirty="0"/>
              <a:t>x tanh(x)</a:t>
            </a:r>
          </a:p>
          <a:p>
            <a:pPr algn="ctr"/>
            <a:endParaRPr lang="en-US" dirty="0"/>
          </a:p>
          <a:p>
            <a:pPr algn="ctr"/>
            <a:r>
              <a:rPr lang="en-US" dirty="0"/>
              <a:t>When retaining sign is NOT important (MSE, MAE alternative)</a:t>
            </a:r>
          </a:p>
          <a:p>
            <a:pPr algn="ctr"/>
            <a:endParaRPr lang="en-US" dirty="0"/>
          </a:p>
        </p:txBody>
      </p:sp>
      <p:sp>
        <p:nvSpPr>
          <p:cNvPr id="7" name="TextBox 6">
            <a:extLst>
              <a:ext uri="{FF2B5EF4-FFF2-40B4-BE49-F238E27FC236}">
                <a16:creationId xmlns:a16="http://schemas.microsoft.com/office/drawing/2014/main" id="{93481C70-89D7-DDDA-6E1E-480079A75991}"/>
              </a:ext>
            </a:extLst>
          </p:cNvPr>
          <p:cNvSpPr txBox="1"/>
          <p:nvPr/>
        </p:nvSpPr>
        <p:spPr>
          <a:xfrm>
            <a:off x="6694715" y="1414474"/>
            <a:ext cx="4026876" cy="1754326"/>
          </a:xfrm>
          <a:prstGeom prst="rect">
            <a:avLst/>
          </a:prstGeom>
          <a:noFill/>
        </p:spPr>
        <p:txBody>
          <a:bodyPr wrap="square">
            <a:spAutoFit/>
          </a:bodyPr>
          <a:lstStyle/>
          <a:p>
            <a:pPr algn="ctr"/>
            <a:r>
              <a:rPr lang="en-US" dirty="0"/>
              <a:t>Rectified Huber Asymmetric Error</a:t>
            </a:r>
          </a:p>
          <a:p>
            <a:pPr algn="ctr"/>
            <a:r>
              <a:rPr lang="en-US" dirty="0"/>
              <a:t>|x| tanh(x)</a:t>
            </a:r>
          </a:p>
          <a:p>
            <a:pPr algn="ctr"/>
            <a:endParaRPr lang="en-US" dirty="0"/>
          </a:p>
          <a:p>
            <a:pPr algn="ctr"/>
            <a:r>
              <a:rPr lang="en-US" dirty="0"/>
              <a:t>When retaining sign is important (Advantage)</a:t>
            </a:r>
          </a:p>
          <a:p>
            <a:endParaRPr lang="en-US" dirty="0"/>
          </a:p>
        </p:txBody>
      </p:sp>
      <p:pic>
        <p:nvPicPr>
          <p:cNvPr id="11" name="Picture 10">
            <a:extLst>
              <a:ext uri="{FF2B5EF4-FFF2-40B4-BE49-F238E27FC236}">
                <a16:creationId xmlns:a16="http://schemas.microsoft.com/office/drawing/2014/main" id="{87EBBC1D-F3F7-7E3F-04AD-61560AE3C23F}"/>
              </a:ext>
            </a:extLst>
          </p:cNvPr>
          <p:cNvPicPr>
            <a:picLocks noChangeAspect="1"/>
          </p:cNvPicPr>
          <p:nvPr/>
        </p:nvPicPr>
        <p:blipFill>
          <a:blip r:embed="rId2"/>
          <a:stretch>
            <a:fillRect/>
          </a:stretch>
        </p:blipFill>
        <p:spPr>
          <a:xfrm>
            <a:off x="1393317" y="3040064"/>
            <a:ext cx="3394303" cy="3428998"/>
          </a:xfrm>
          <a:prstGeom prst="rect">
            <a:avLst/>
          </a:prstGeom>
        </p:spPr>
      </p:pic>
      <p:pic>
        <p:nvPicPr>
          <p:cNvPr id="13" name="Picture 12">
            <a:extLst>
              <a:ext uri="{FF2B5EF4-FFF2-40B4-BE49-F238E27FC236}">
                <a16:creationId xmlns:a16="http://schemas.microsoft.com/office/drawing/2014/main" id="{E95D6259-DA53-CDEA-832E-3FB14769362D}"/>
              </a:ext>
            </a:extLst>
          </p:cNvPr>
          <p:cNvPicPr>
            <a:picLocks noChangeAspect="1"/>
          </p:cNvPicPr>
          <p:nvPr/>
        </p:nvPicPr>
        <p:blipFill>
          <a:blip r:embed="rId3"/>
          <a:stretch>
            <a:fillRect/>
          </a:stretch>
        </p:blipFill>
        <p:spPr>
          <a:xfrm>
            <a:off x="6894507" y="3033585"/>
            <a:ext cx="3594095" cy="3557358"/>
          </a:xfrm>
          <a:prstGeom prst="rect">
            <a:avLst/>
          </a:prstGeom>
        </p:spPr>
      </p:pic>
    </p:spTree>
    <p:extLst>
      <p:ext uri="{BB962C8B-B14F-4D97-AF65-F5344CB8AC3E}">
        <p14:creationId xmlns:p14="http://schemas.microsoft.com/office/powerpoint/2010/main" val="99313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41AE-8096-7376-A61E-4C3EA45BBA55}"/>
              </a:ext>
            </a:extLst>
          </p:cNvPr>
          <p:cNvSpPr>
            <a:spLocks noGrp="1"/>
          </p:cNvSpPr>
          <p:nvPr>
            <p:ph type="title"/>
          </p:nvPr>
        </p:nvSpPr>
        <p:spPr/>
        <p:txBody>
          <a:bodyPr>
            <a:normAutofit/>
          </a:bodyPr>
          <a:lstStyle/>
          <a:p>
            <a:r>
              <a:rPr lang="en-US" sz="4000" dirty="0"/>
              <a:t>Improved </a:t>
            </a:r>
            <a:r>
              <a:rPr lang="en-US" sz="4000" dirty="0" err="1"/>
              <a:t>ReHSE</a:t>
            </a:r>
            <a:r>
              <a:rPr lang="en-US" sz="4000" dirty="0"/>
              <a:t>/</a:t>
            </a:r>
            <a:r>
              <a:rPr lang="en-US" sz="4000" dirty="0" err="1"/>
              <a:t>ReHAE</a:t>
            </a:r>
            <a:r>
              <a:rPr lang="en-US" sz="4000" dirty="0"/>
              <a:t>: “Blossoming Flowers”</a:t>
            </a:r>
            <a:endParaRPr lang="ru-RU" sz="4000" dirty="0"/>
          </a:p>
        </p:txBody>
      </p:sp>
      <p:sp>
        <p:nvSpPr>
          <p:cNvPr id="3" name="Content Placeholder 2">
            <a:extLst>
              <a:ext uri="{FF2B5EF4-FFF2-40B4-BE49-F238E27FC236}">
                <a16:creationId xmlns:a16="http://schemas.microsoft.com/office/drawing/2014/main" id="{F22F8A2C-3B9D-268A-4448-44A427FD11DC}"/>
              </a:ext>
            </a:extLst>
          </p:cNvPr>
          <p:cNvSpPr>
            <a:spLocks noGrp="1"/>
          </p:cNvSpPr>
          <p:nvPr>
            <p:ph idx="1"/>
          </p:nvPr>
        </p:nvSpPr>
        <p:spPr>
          <a:xfrm>
            <a:off x="838200" y="1337408"/>
            <a:ext cx="10515600" cy="706560"/>
          </a:xfrm>
        </p:spPr>
        <p:txBody>
          <a:bodyPr>
            <a:normAutofit fontScale="92500" lnSpcReduction="20000"/>
          </a:bodyPr>
          <a:lstStyle/>
          <a:p>
            <a:r>
              <a:rPr lang="en-US" dirty="0"/>
              <a:t>To eliminate overfitting and overestimation problems, we start with very low value for the loss functions</a:t>
            </a:r>
            <a:endParaRPr lang="ru-R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B87022-050B-CB43-AD54-4CF87CC52ECD}"/>
                  </a:ext>
                </a:extLst>
              </p:cNvPr>
              <p:cNvSpPr txBox="1"/>
              <p:nvPr/>
            </p:nvSpPr>
            <p:spPr>
              <a:xfrm>
                <a:off x="1372778" y="2359019"/>
                <a:ext cx="4135733" cy="646331"/>
              </a:xfrm>
              <a:prstGeom prst="rect">
                <a:avLst/>
              </a:prstGeom>
              <a:noFill/>
            </p:spPr>
            <p:txBody>
              <a:bodyPr wrap="square">
                <a:spAutoFit/>
              </a:bodyPr>
              <a:lstStyle/>
              <a:p>
                <a:pPr algn="ctr"/>
                <a:r>
                  <a:rPr lang="en-US" dirty="0"/>
                  <a:t>Rectified Huber Symmetric Error</a:t>
                </a: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𝑝</m:t>
                          </m:r>
                        </m:sup>
                      </m:sSup>
                      <m:r>
                        <a:rPr lang="en-US" b="0" i="1" smtClean="0">
                          <a:latin typeface="Cambria Math" panose="02040503050406030204" pitchFamily="18" charset="0"/>
                        </a:rPr>
                        <m:t>𝑡𝑎𝑛h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dirty="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m:oMathPara>
                </a14:m>
                <a:endParaRPr lang="en-US" dirty="0"/>
              </a:p>
            </p:txBody>
          </p:sp>
        </mc:Choice>
        <mc:Fallback xmlns="">
          <p:sp>
            <p:nvSpPr>
              <p:cNvPr id="4" name="TextBox 3">
                <a:extLst>
                  <a:ext uri="{FF2B5EF4-FFF2-40B4-BE49-F238E27FC236}">
                    <a16:creationId xmlns:a16="http://schemas.microsoft.com/office/drawing/2014/main" id="{2DB87022-050B-CB43-AD54-4CF87CC52ECD}"/>
                  </a:ext>
                </a:extLst>
              </p:cNvPr>
              <p:cNvSpPr txBox="1">
                <a:spLocks noRot="1" noChangeAspect="1" noMove="1" noResize="1" noEditPoints="1" noAdjustHandles="1" noChangeArrowheads="1" noChangeShapeType="1" noTextEdit="1"/>
              </p:cNvSpPr>
              <p:nvPr/>
            </p:nvSpPr>
            <p:spPr>
              <a:xfrm>
                <a:off x="1372778" y="2359019"/>
                <a:ext cx="4135733" cy="646331"/>
              </a:xfrm>
              <a:prstGeom prst="rect">
                <a:avLst/>
              </a:prstGeom>
              <a:blipFill>
                <a:blip r:embed="rId2"/>
                <a:stretch>
                  <a:fillRect t="-4717" b="-660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B6AA72-4BCD-D11F-0610-A72B72492068}"/>
                  </a:ext>
                </a:extLst>
              </p:cNvPr>
              <p:cNvSpPr txBox="1"/>
              <p:nvPr/>
            </p:nvSpPr>
            <p:spPr>
              <a:xfrm>
                <a:off x="6278048" y="2209968"/>
                <a:ext cx="4135733" cy="646331"/>
              </a:xfrm>
              <a:prstGeom prst="rect">
                <a:avLst/>
              </a:prstGeom>
              <a:noFill/>
            </p:spPr>
            <p:txBody>
              <a:bodyPr wrap="square">
                <a:spAutoFit/>
              </a:bodyPr>
              <a:lstStyle/>
              <a:p>
                <a:pPr algn="ctr"/>
                <a:r>
                  <a:rPr lang="en-US" dirty="0"/>
                  <a:t>Rectified Huber Asymmetric Error</a:t>
                </a: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𝑝</m:t>
                          </m:r>
                        </m:sup>
                      </m:sSup>
                      <m:r>
                        <a:rPr lang="en-US" b="0" i="1" smtClean="0">
                          <a:latin typeface="Cambria Math" panose="02040503050406030204" pitchFamily="18" charset="0"/>
                        </a:rPr>
                        <m:t>𝑡𝑎𝑛h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dirty="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m:oMathPara>
                </a14:m>
                <a:endParaRPr lang="en-US" dirty="0"/>
              </a:p>
            </p:txBody>
          </p:sp>
        </mc:Choice>
        <mc:Fallback xmlns="">
          <p:sp>
            <p:nvSpPr>
              <p:cNvPr id="5" name="TextBox 4">
                <a:extLst>
                  <a:ext uri="{FF2B5EF4-FFF2-40B4-BE49-F238E27FC236}">
                    <a16:creationId xmlns:a16="http://schemas.microsoft.com/office/drawing/2014/main" id="{EBB6AA72-4BCD-D11F-0610-A72B72492068}"/>
                  </a:ext>
                </a:extLst>
              </p:cNvPr>
              <p:cNvSpPr txBox="1">
                <a:spLocks noRot="1" noChangeAspect="1" noMove="1" noResize="1" noEditPoints="1" noAdjustHandles="1" noChangeArrowheads="1" noChangeShapeType="1" noTextEdit="1"/>
              </p:cNvSpPr>
              <p:nvPr/>
            </p:nvSpPr>
            <p:spPr>
              <a:xfrm>
                <a:off x="6278048" y="2209968"/>
                <a:ext cx="4135733" cy="646331"/>
              </a:xfrm>
              <a:prstGeom prst="rect">
                <a:avLst/>
              </a:prstGeom>
              <a:blipFill>
                <a:blip r:embed="rId3"/>
                <a:stretch>
                  <a:fillRect t="-4717" b="-6604"/>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03BB4F89-E4A9-C255-A0F3-EBBB357F2567}"/>
              </a:ext>
            </a:extLst>
          </p:cNvPr>
          <p:cNvSpPr txBox="1"/>
          <p:nvPr/>
        </p:nvSpPr>
        <p:spPr>
          <a:xfrm>
            <a:off x="1096946" y="6067616"/>
            <a:ext cx="10256854" cy="646331"/>
          </a:xfrm>
          <a:prstGeom prst="rect">
            <a:avLst/>
          </a:prstGeom>
          <a:noFill/>
        </p:spPr>
        <p:txBody>
          <a:bodyPr wrap="square">
            <a:spAutoFit/>
          </a:bodyPr>
          <a:lstStyle/>
          <a:p>
            <a:pPr marL="285750" indent="-285750">
              <a:buFont typeface="Arial" panose="020B0604020202020204" pitchFamily="34" charset="0"/>
              <a:buChar char="•"/>
            </a:pPr>
            <a:r>
              <a:rPr lang="en-US" dirty="0"/>
              <a:t>p=</a:t>
            </a:r>
            <a:r>
              <a:rPr lang="en-US" dirty="0" err="1"/>
              <a:t>Buffer.length</a:t>
            </a:r>
            <a:r>
              <a:rPr lang="en-US" dirty="0"/>
              <a:t>/</a:t>
            </a:r>
            <a:r>
              <a:rPr lang="en-US" dirty="0" err="1"/>
              <a:t>Buffer.capacity</a:t>
            </a:r>
            <a:r>
              <a:rPr lang="en-US" dirty="0"/>
              <a:t>.</a:t>
            </a:r>
          </a:p>
          <a:p>
            <a:pPr marL="285750" indent="-285750">
              <a:buFont typeface="Arial" panose="020B0604020202020204" pitchFamily="34" charset="0"/>
              <a:buChar char="•"/>
            </a:pPr>
            <a:r>
              <a:rPr lang="en-US" dirty="0"/>
              <a:t>But in practice, we use p=1/2 * </a:t>
            </a:r>
            <a:r>
              <a:rPr lang="en-US" dirty="0" err="1"/>
              <a:t>Buffer.length</a:t>
            </a:r>
            <a:r>
              <a:rPr lang="en-US" dirty="0"/>
              <a:t>/</a:t>
            </a:r>
            <a:r>
              <a:rPr lang="en-US" dirty="0" err="1"/>
              <a:t>Buffer.capacity</a:t>
            </a:r>
            <a:r>
              <a:rPr lang="en-US" dirty="0"/>
              <a:t> and do not rise beyond this this level</a:t>
            </a:r>
            <a:endParaRPr lang="ru-RU" dirty="0"/>
          </a:p>
        </p:txBody>
      </p:sp>
      <p:pic>
        <p:nvPicPr>
          <p:cNvPr id="23" name="Picture 22" descr="A graph of a function&#10;&#10;Description automatically generated">
            <a:extLst>
              <a:ext uri="{FF2B5EF4-FFF2-40B4-BE49-F238E27FC236}">
                <a16:creationId xmlns:a16="http://schemas.microsoft.com/office/drawing/2014/main" id="{29A05F7E-A85E-6468-F97C-06A0A2A7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3091667"/>
            <a:ext cx="2890209" cy="2740580"/>
          </a:xfrm>
          <a:prstGeom prst="rect">
            <a:avLst/>
          </a:prstGeom>
        </p:spPr>
      </p:pic>
      <p:pic>
        <p:nvPicPr>
          <p:cNvPr id="25" name="Picture 24" descr="A graph of a function&#10;&#10;Description automatically generated">
            <a:extLst>
              <a:ext uri="{FF2B5EF4-FFF2-40B4-BE49-F238E27FC236}">
                <a16:creationId xmlns:a16="http://schemas.microsoft.com/office/drawing/2014/main" id="{EC434DA1-1E90-84F1-C551-008CF6CD2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6551" y="3085771"/>
            <a:ext cx="2908186" cy="2757626"/>
          </a:xfrm>
          <a:prstGeom prst="rect">
            <a:avLst/>
          </a:prstGeom>
        </p:spPr>
      </p:pic>
    </p:spTree>
    <p:extLst>
      <p:ext uri="{BB962C8B-B14F-4D97-AF65-F5344CB8AC3E}">
        <p14:creationId xmlns:p14="http://schemas.microsoft.com/office/powerpoint/2010/main" val="294103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97BB-31A5-DFC1-8345-A4D90D3072E5}"/>
              </a:ext>
            </a:extLst>
          </p:cNvPr>
          <p:cNvSpPr>
            <a:spLocks noGrp="1"/>
          </p:cNvSpPr>
          <p:nvPr>
            <p:ph type="title"/>
          </p:nvPr>
        </p:nvSpPr>
        <p:spPr/>
        <p:txBody>
          <a:bodyPr>
            <a:normAutofit fontScale="90000"/>
          </a:bodyPr>
          <a:lstStyle/>
          <a:p>
            <a:pPr algn="ctr"/>
            <a:r>
              <a:rPr lang="en-US" dirty="0"/>
              <a:t>DDPGII Architecture. </a:t>
            </a:r>
            <a:br>
              <a:rPr lang="en-US" dirty="0"/>
            </a:br>
            <a:r>
              <a:rPr lang="en-US" sz="2800" dirty="0"/>
              <a:t>Each Q network outputs 256 nodes</a:t>
            </a:r>
            <a:br>
              <a:rPr lang="en-US" sz="2800" dirty="0"/>
            </a:br>
            <a:r>
              <a:rPr lang="en-US" sz="2800" dirty="0"/>
              <a:t>we concatenate them and take mean value as target Critic’s prediction</a:t>
            </a:r>
            <a:endParaRPr lang="ru-RU" dirty="0"/>
          </a:p>
        </p:txBody>
      </p:sp>
      <p:pic>
        <p:nvPicPr>
          <p:cNvPr id="5" name="Content Placeholder 4">
            <a:extLst>
              <a:ext uri="{FF2B5EF4-FFF2-40B4-BE49-F238E27FC236}">
                <a16:creationId xmlns:a16="http://schemas.microsoft.com/office/drawing/2014/main" id="{A191ECEC-7D44-B201-31EF-4A9E1EFD6A7B}"/>
              </a:ext>
            </a:extLst>
          </p:cNvPr>
          <p:cNvPicPr>
            <a:picLocks noGrp="1" noChangeAspect="1"/>
          </p:cNvPicPr>
          <p:nvPr>
            <p:ph idx="1"/>
          </p:nvPr>
        </p:nvPicPr>
        <p:blipFill>
          <a:blip r:embed="rId2"/>
          <a:stretch>
            <a:fillRect/>
          </a:stretch>
        </p:blipFill>
        <p:spPr>
          <a:xfrm>
            <a:off x="1357073" y="1825625"/>
            <a:ext cx="9477854" cy="4351338"/>
          </a:xfrm>
        </p:spPr>
      </p:pic>
    </p:spTree>
    <p:extLst>
      <p:ext uri="{BB962C8B-B14F-4D97-AF65-F5344CB8AC3E}">
        <p14:creationId xmlns:p14="http://schemas.microsoft.com/office/powerpoint/2010/main" val="1233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A384E-203B-FDE2-7D61-27B74D1FD0B0}"/>
              </a:ext>
            </a:extLst>
          </p:cNvPr>
          <p:cNvSpPr>
            <a:spLocks noGrp="1"/>
          </p:cNvSpPr>
          <p:nvPr>
            <p:ph type="title"/>
          </p:nvPr>
        </p:nvSpPr>
        <p:spPr>
          <a:xfrm>
            <a:off x="856891" y="404719"/>
            <a:ext cx="4353116" cy="1474666"/>
          </a:xfrm>
        </p:spPr>
        <p:txBody>
          <a:bodyPr anchor="b">
            <a:normAutofit/>
          </a:bodyPr>
          <a:lstStyle/>
          <a:p>
            <a:pPr algn="ctr"/>
            <a:r>
              <a:rPr lang="en-US" sz="3200" dirty="0">
                <a:solidFill>
                  <a:srgbClr val="595959"/>
                </a:solidFill>
              </a:rPr>
              <a:t>Silent Dropout at the latent and output layers</a:t>
            </a:r>
            <a:endParaRPr lang="ru-RU" sz="3200" dirty="0">
              <a:solidFill>
                <a:srgbClr val="595959"/>
              </a:solidFill>
            </a:endParaRPr>
          </a:p>
        </p:txBody>
      </p:sp>
      <p:sp>
        <p:nvSpPr>
          <p:cNvPr id="3" name="Content Placeholder 2">
            <a:extLst>
              <a:ext uri="{FF2B5EF4-FFF2-40B4-BE49-F238E27FC236}">
                <a16:creationId xmlns:a16="http://schemas.microsoft.com/office/drawing/2014/main" id="{9F709C63-F872-1DD3-21D6-2AA84A23EDB8}"/>
              </a:ext>
            </a:extLst>
          </p:cNvPr>
          <p:cNvSpPr>
            <a:spLocks noGrp="1"/>
          </p:cNvSpPr>
          <p:nvPr>
            <p:ph idx="1"/>
          </p:nvPr>
        </p:nvSpPr>
        <p:spPr>
          <a:xfrm>
            <a:off x="705188" y="2284104"/>
            <a:ext cx="4656522" cy="3963854"/>
          </a:xfrm>
        </p:spPr>
        <p:txBody>
          <a:bodyPr anchor="t">
            <a:normAutofit fontScale="92500" lnSpcReduction="10000"/>
          </a:bodyPr>
          <a:lstStyle/>
          <a:p>
            <a:r>
              <a:rPr lang="en-US" sz="1600" dirty="0">
                <a:solidFill>
                  <a:srgbClr val="595959"/>
                </a:solidFill>
              </a:rPr>
              <a:t>Original Dropout turns some nodes to 0, which shifts output distribution towards zero.</a:t>
            </a:r>
          </a:p>
          <a:p>
            <a:r>
              <a:rPr lang="en-US" sz="1600" dirty="0">
                <a:solidFill>
                  <a:srgbClr val="595959"/>
                </a:solidFill>
              </a:rPr>
              <a:t>Silent Dropout replaces zeroed nodes with original output values which were detached from the gradient computation.</a:t>
            </a:r>
          </a:p>
          <a:p>
            <a:r>
              <a:rPr lang="en-US" sz="1600" dirty="0">
                <a:solidFill>
                  <a:srgbClr val="595959"/>
                </a:solidFill>
              </a:rPr>
              <a:t>Thus, we still maintain some level of randomness as we do not update gradient for some nodes. But most importantly distribution is not distorted. It can be embedded into Linear Layer, Implementation in </a:t>
            </a:r>
            <a:r>
              <a:rPr lang="en-US" sz="1600" dirty="0" err="1">
                <a:solidFill>
                  <a:srgbClr val="595959"/>
                </a:solidFill>
              </a:rPr>
              <a:t>PyTorch</a:t>
            </a:r>
            <a:r>
              <a:rPr lang="en-US" sz="1600" dirty="0">
                <a:solidFill>
                  <a:srgbClr val="595959"/>
                </a:solidFill>
              </a:rPr>
              <a:t> (50% dropout).</a:t>
            </a:r>
          </a:p>
          <a:p>
            <a:endParaRPr lang="en-US" sz="1600" dirty="0">
              <a:solidFill>
                <a:srgbClr val="595959"/>
              </a:solidFill>
            </a:endParaRPr>
          </a:p>
          <a:p>
            <a:pPr marL="0" indent="0">
              <a:buNone/>
            </a:pPr>
            <a:r>
              <a:rPr lang="en-US" sz="1600" dirty="0">
                <a:solidFill>
                  <a:srgbClr val="595959"/>
                </a:solidFill>
              </a:rPr>
              <a:t>Silent Dropout parodies Ensemble Learning. It also helps against over-fitting. Reset Algorithm (SR-SAC) usually resets the last 2 layers. We have other regularization techniques like Normalization and </a:t>
            </a:r>
            <a:r>
              <a:rPr lang="en-US" sz="1600" dirty="0" err="1">
                <a:solidFill>
                  <a:srgbClr val="595959"/>
                </a:solidFill>
              </a:rPr>
              <a:t>ReSine</a:t>
            </a:r>
            <a:r>
              <a:rPr lang="en-US" sz="1600" dirty="0">
                <a:solidFill>
                  <a:srgbClr val="595959"/>
                </a:solidFill>
              </a:rPr>
              <a:t> activation function, while Silent Dropout regularize/generalize the last 2 layers without distortion.</a:t>
            </a:r>
          </a:p>
          <a:p>
            <a:pPr marL="0" indent="0">
              <a:buNone/>
            </a:pPr>
            <a:endParaRPr lang="ru-RU" sz="1600" dirty="0">
              <a:solidFill>
                <a:srgbClr val="595959"/>
              </a:solidFill>
            </a:endParaRPr>
          </a:p>
        </p:txBody>
      </p:sp>
      <p:pic>
        <p:nvPicPr>
          <p:cNvPr id="5" name="Picture 4">
            <a:extLst>
              <a:ext uri="{FF2B5EF4-FFF2-40B4-BE49-F238E27FC236}">
                <a16:creationId xmlns:a16="http://schemas.microsoft.com/office/drawing/2014/main" id="{22EBE419-0174-F2B6-7F0A-AFFC4DE3FB61}"/>
              </a:ext>
            </a:extLst>
          </p:cNvPr>
          <p:cNvPicPr>
            <a:picLocks noChangeAspect="1"/>
          </p:cNvPicPr>
          <p:nvPr/>
        </p:nvPicPr>
        <p:blipFill>
          <a:blip r:embed="rId2"/>
          <a:stretch>
            <a:fillRect/>
          </a:stretch>
        </p:blipFill>
        <p:spPr>
          <a:xfrm>
            <a:off x="6370695" y="2284104"/>
            <a:ext cx="5517038" cy="2661969"/>
          </a:xfrm>
          <a:prstGeom prst="rect">
            <a:avLst/>
          </a:prstGeom>
        </p:spPr>
      </p:pic>
    </p:spTree>
    <p:extLst>
      <p:ext uri="{BB962C8B-B14F-4D97-AF65-F5344CB8AC3E}">
        <p14:creationId xmlns:p14="http://schemas.microsoft.com/office/powerpoint/2010/main" val="110545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9D5714-358A-382D-82D8-FDE5C9216E91}"/>
              </a:ext>
            </a:extLst>
          </p:cNvPr>
          <p:cNvPicPr>
            <a:picLocks noChangeAspect="1"/>
          </p:cNvPicPr>
          <p:nvPr/>
        </p:nvPicPr>
        <p:blipFill>
          <a:blip r:embed="rId2"/>
          <a:srcRect r="5882" b="-1"/>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9D6DD6-9F6B-8E0C-7469-2F5BEEAA21CC}"/>
              </a:ext>
            </a:extLst>
          </p:cNvPr>
          <p:cNvSpPr>
            <a:spLocks noGrp="1"/>
          </p:cNvSpPr>
          <p:nvPr>
            <p:ph type="title"/>
          </p:nvPr>
        </p:nvSpPr>
        <p:spPr>
          <a:xfrm>
            <a:off x="7531610" y="365125"/>
            <a:ext cx="3822189" cy="1899912"/>
          </a:xfrm>
        </p:spPr>
        <p:txBody>
          <a:bodyPr>
            <a:normAutofit/>
          </a:bodyPr>
          <a:lstStyle/>
          <a:p>
            <a:r>
              <a:rPr lang="en-US" sz="4000"/>
              <a:t>Perfectionism can be helpful</a:t>
            </a:r>
            <a:endParaRPr lang="ru-RU" sz="4000"/>
          </a:p>
        </p:txBody>
      </p:sp>
      <p:sp>
        <p:nvSpPr>
          <p:cNvPr id="3" name="Content Placeholder 2">
            <a:extLst>
              <a:ext uri="{FF2B5EF4-FFF2-40B4-BE49-F238E27FC236}">
                <a16:creationId xmlns:a16="http://schemas.microsoft.com/office/drawing/2014/main" id="{016EFBE1-C8E6-98B1-07F2-C5F03E6644B3}"/>
              </a:ext>
            </a:extLst>
          </p:cNvPr>
          <p:cNvSpPr>
            <a:spLocks noGrp="1"/>
          </p:cNvSpPr>
          <p:nvPr>
            <p:ph idx="1"/>
          </p:nvPr>
        </p:nvSpPr>
        <p:spPr>
          <a:xfrm>
            <a:off x="7531610" y="2434201"/>
            <a:ext cx="3822189" cy="3742762"/>
          </a:xfrm>
        </p:spPr>
        <p:txBody>
          <a:bodyPr>
            <a:normAutofit/>
          </a:bodyPr>
          <a:lstStyle/>
          <a:p>
            <a:endParaRPr lang="en-US" sz="1600"/>
          </a:p>
          <a:p>
            <a:endParaRPr lang="en-US" sz="1600"/>
          </a:p>
          <a:p>
            <a:endParaRPr lang="en-US" sz="1600"/>
          </a:p>
          <a:p>
            <a:endParaRPr lang="en-US" sz="1600"/>
          </a:p>
          <a:p>
            <a:r>
              <a:rPr lang="en-US" sz="1600"/>
              <a:t>When I played computer games, I was a perfectionist, always wanted to be the best of the best. I wanted to collect the best art, the best collections of art, or the best cars, with the best equipment. This attitude helped me in creating this version of the Symphony algorithm, so it turned time consuming bad habit into better practice in the Reinforcement Learning field.</a:t>
            </a:r>
            <a:endParaRPr lang="ru-RU" sz="1600"/>
          </a:p>
        </p:txBody>
      </p:sp>
    </p:spTree>
    <p:extLst>
      <p:ext uri="{BB962C8B-B14F-4D97-AF65-F5344CB8AC3E}">
        <p14:creationId xmlns:p14="http://schemas.microsoft.com/office/powerpoint/2010/main" val="307156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62A7-5142-2F5C-94F1-01633EEBCFA4}"/>
              </a:ext>
            </a:extLst>
          </p:cNvPr>
          <p:cNvSpPr>
            <a:spLocks noGrp="1"/>
          </p:cNvSpPr>
          <p:nvPr>
            <p:ph type="title"/>
          </p:nvPr>
        </p:nvSpPr>
        <p:spPr/>
        <p:txBody>
          <a:bodyPr>
            <a:normAutofit/>
          </a:bodyPr>
          <a:lstStyle/>
          <a:p>
            <a:pPr algn="ctr"/>
            <a:r>
              <a:rPr lang="en-US" sz="3200" dirty="0"/>
              <a:t>Optional (delays learning process): we can improve Q variance</a:t>
            </a:r>
            <a:r>
              <a:rPr lang="ru-RU" sz="3200" dirty="0"/>
              <a:t> </a:t>
            </a:r>
            <a:r>
              <a:rPr lang="en-US" sz="3200" dirty="0"/>
              <a:t>without much effort </a:t>
            </a:r>
            <a:endParaRPr lang="ru-RU"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0D2083-8322-8954-7926-ADD02CB952EC}"/>
                  </a:ext>
                </a:extLst>
              </p:cNvPr>
              <p:cNvSpPr>
                <a:spLocks noGrp="1"/>
              </p:cNvSpPr>
              <p:nvPr>
                <p:ph idx="1"/>
              </p:nvPr>
            </p:nvSpPr>
            <p:spPr>
              <a:xfrm>
                <a:off x="838200" y="1825625"/>
                <a:ext cx="10515600" cy="1761637"/>
              </a:xfrm>
            </p:spPr>
            <p:txBody>
              <a:bodyPr>
                <a:normAutofit fontScale="92500" lnSpcReduction="20000"/>
              </a:bodyPr>
              <a:lstStyle/>
              <a:p>
                <a:r>
                  <a:rPr lang="en-US" sz="2000" dirty="0"/>
                  <a:t>Though instead of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oMath>
                </a14:m>
                <a:r>
                  <a:rPr lang="en-US" sz="2000" dirty="0"/>
                  <a:t> we can calculate its </a:t>
                </a:r>
                <a:r>
                  <a:rPr lang="en-US" sz="2000" i="1" dirty="0"/>
                  <a:t>surrogate</a:t>
                </a:r>
                <a:r>
                  <a:rPr lang="en-US" sz="2000" dirty="0"/>
                  <a:t> in the form: </a:t>
                </a:r>
              </a:p>
              <a:p>
                <a:r>
                  <a:rPr lang="en-US" sz="2000" dirty="0"/>
                  <a:t>First , we can move the calculation of the average</a:t>
                </a:r>
                <a:r>
                  <a:rPr lang="ru-RU" sz="2000" dirty="0"/>
                  <a:t>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768</m:t>
                            </m:r>
                          </m:sup>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e>
                        </m:nary>
                      </m:num>
                      <m:den>
                        <m:r>
                          <a:rPr lang="en-US" sz="2000" b="0" i="1" smtClean="0">
                            <a:latin typeface="Cambria Math" panose="02040503050406030204" pitchFamily="18" charset="0"/>
                            <a:ea typeface="Cambria Math" panose="02040503050406030204" pitchFamily="18" charset="0"/>
                          </a:rPr>
                          <m:t>768</m:t>
                        </m:r>
                      </m:den>
                    </m:f>
                  </m:oMath>
                </a14:m>
                <a:r>
                  <a:rPr lang="en-US" sz="2000" dirty="0"/>
                  <a:t> </a:t>
                </a:r>
              </a:p>
              <a:p>
                <a:pPr marL="0" indent="0">
                  <a:buNone/>
                </a:pPr>
                <a:r>
                  <a:rPr lang="en-US" sz="2000" dirty="0"/>
                  <a:t>into the Loss function, where it is done automatically.</a:t>
                </a:r>
              </a:p>
              <a:p>
                <a:pPr marL="0" indent="0">
                  <a:buNone/>
                </a:pPr>
                <a:endParaRPr lang="ru-RU" sz="2000" dirty="0"/>
              </a:p>
              <a:p>
                <a:r>
                  <a:rPr lang="en-US" sz="2000" dirty="0"/>
                  <a:t>Second, squared difference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oMath>
                </a14:m>
                <a:r>
                  <a:rPr lang="en-US" sz="2000" dirty="0"/>
                  <a:t> was converted to:</a:t>
                </a:r>
              </a:p>
            </p:txBody>
          </p:sp>
        </mc:Choice>
        <mc:Fallback xmlns="">
          <p:sp>
            <p:nvSpPr>
              <p:cNvPr id="3" name="Content Placeholder 2">
                <a:extLst>
                  <a:ext uri="{FF2B5EF4-FFF2-40B4-BE49-F238E27FC236}">
                    <a16:creationId xmlns:a16="http://schemas.microsoft.com/office/drawing/2014/main" id="{DC0D2083-8322-8954-7926-ADD02CB952EC}"/>
                  </a:ext>
                </a:extLst>
              </p:cNvPr>
              <p:cNvSpPr>
                <a:spLocks noGrp="1" noRot="1" noChangeAspect="1" noMove="1" noResize="1" noEditPoints="1" noAdjustHandles="1" noChangeArrowheads="1" noChangeShapeType="1" noTextEdit="1"/>
              </p:cNvSpPr>
              <p:nvPr>
                <p:ph idx="1"/>
              </p:nvPr>
            </p:nvSpPr>
            <p:spPr>
              <a:xfrm>
                <a:off x="838200" y="1825625"/>
                <a:ext cx="10515600" cy="1761637"/>
              </a:xfrm>
              <a:blipFill>
                <a:blip r:embed="rId2"/>
                <a:stretch>
                  <a:fillRect l="-580" t="-5882" b="-51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988D18-C17A-FF2B-40C6-D6F7CDEA19CF}"/>
                  </a:ext>
                </a:extLst>
              </p:cNvPr>
              <p:cNvSpPr txBox="1"/>
              <p:nvPr/>
            </p:nvSpPr>
            <p:spPr>
              <a:xfrm>
                <a:off x="3948940" y="3701167"/>
                <a:ext cx="2832909" cy="67710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𝑚𝑒𝑎𝑛</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768</m:t>
                          </m:r>
                        </m:e>
                      </m:rad>
                    </m:oMath>
                  </m:oMathPara>
                </a14:m>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tanh</m:t>
                          </m:r>
                        </m:fName>
                        <m:e>
                          <m:d>
                            <m:dPr>
                              <m:ctrlPr>
                                <a:rPr lang="en-US" b="0"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𝜎</m:t>
                              </m:r>
                            </m:e>
                          </m:d>
                        </m:e>
                      </m:func>
                    </m:oMath>
                  </m:oMathPara>
                </a14:m>
                <a:endParaRPr lang="en-US" b="0" i="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D988D18-C17A-FF2B-40C6-D6F7CDEA19CF}"/>
                  </a:ext>
                </a:extLst>
              </p:cNvPr>
              <p:cNvSpPr txBox="1">
                <a:spLocks noRot="1" noChangeAspect="1" noMove="1" noResize="1" noEditPoints="1" noAdjustHandles="1" noChangeArrowheads="1" noChangeShapeType="1" noTextEdit="1"/>
              </p:cNvSpPr>
              <p:nvPr/>
            </p:nvSpPr>
            <p:spPr>
              <a:xfrm>
                <a:off x="3948940" y="3701167"/>
                <a:ext cx="2832909" cy="677108"/>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9EEFF87-BAD8-A7A3-C0DF-50BD69367D43}"/>
                  </a:ext>
                </a:extLst>
              </p:cNvPr>
              <p:cNvSpPr txBox="1">
                <a:spLocks/>
              </p:cNvSpPr>
              <p:nvPr/>
            </p:nvSpPr>
            <p:spPr>
              <a:xfrm>
                <a:off x="502418" y="4430376"/>
                <a:ext cx="7740643" cy="2110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so that at later stages when variance increases,</a:t>
                </a:r>
              </a:p>
              <a:p>
                <a:pPr marL="0" indent="0">
                  <a:buNone/>
                </a:pPr>
                <a:r>
                  <a:rPr lang="en-US" sz="2000" dirty="0"/>
                  <a:t>Actor’s update is not dominated by Q variance learning,</a:t>
                </a:r>
                <a:r>
                  <a:rPr lang="en-US" sz="2000" dirty="0">
                    <a:ea typeface="Cambria Math" panose="02040503050406030204" pitchFamily="18" charset="0"/>
                  </a:rPr>
                  <a:t>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oMath>
                </a14:m>
                <a:endParaRPr lang="en-US" sz="2000" dirty="0"/>
              </a:p>
              <a:p>
                <a:pPr marL="0" indent="0">
                  <a:buNone/>
                </a:pPr>
                <a:r>
                  <a:rPr lang="en-US" sz="2000" dirty="0"/>
                  <a:t>___________</a:t>
                </a:r>
              </a:p>
              <a:p>
                <a:pPr marL="0" indent="0">
                  <a:buNone/>
                </a:pPr>
                <a:r>
                  <a:rPr lang="en-US" sz="1800" dirty="0"/>
                  <a:t>variance depends on the nodes number; thus, we divide the difference by </a:t>
                </a:r>
                <a14:m>
                  <m:oMath xmlns:m="http://schemas.openxmlformats.org/officeDocument/2006/math">
                    <m:rad>
                      <m:radPr>
                        <m:degHide m:val="on"/>
                        <m:ctrlPr>
                          <a:rPr lang="en-US" sz="1800" i="1">
                            <a:latin typeface="Cambria Math" panose="02040503050406030204" pitchFamily="18" charset="0"/>
                          </a:rPr>
                        </m:ctrlPr>
                      </m:radPr>
                      <m:deg/>
                      <m:e>
                        <m:r>
                          <a:rPr lang="ru-RU" sz="1800" b="0" i="1" smtClean="0">
                            <a:latin typeface="Cambria Math" panose="02040503050406030204" pitchFamily="18" charset="0"/>
                          </a:rPr>
                          <m:t>768</m:t>
                        </m:r>
                      </m:e>
                    </m:rad>
                  </m:oMath>
                </a14:m>
                <a:r>
                  <a:rPr lang="en-US" sz="1800" dirty="0"/>
                  <a:t> or normalize by total Q-networks nodes</a:t>
                </a:r>
                <a:r>
                  <a:rPr lang="ru-RU" sz="1800" dirty="0"/>
                  <a:t> (256*3)</a:t>
                </a:r>
                <a:r>
                  <a:rPr lang="en-US" sz="1800" dirty="0"/>
                  <a:t> and make improving Q variance a secondary objective.</a:t>
                </a:r>
              </a:p>
            </p:txBody>
          </p:sp>
        </mc:Choice>
        <mc:Fallback>
          <p:sp>
            <p:nvSpPr>
              <p:cNvPr id="6" name="Content Placeholder 2">
                <a:extLst>
                  <a:ext uri="{FF2B5EF4-FFF2-40B4-BE49-F238E27FC236}">
                    <a16:creationId xmlns:a16="http://schemas.microsoft.com/office/drawing/2014/main" id="{99EEFF87-BAD8-A7A3-C0DF-50BD69367D43}"/>
                  </a:ext>
                </a:extLst>
              </p:cNvPr>
              <p:cNvSpPr txBox="1">
                <a:spLocks noRot="1" noChangeAspect="1" noMove="1" noResize="1" noEditPoints="1" noAdjustHandles="1" noChangeArrowheads="1" noChangeShapeType="1" noTextEdit="1"/>
              </p:cNvSpPr>
              <p:nvPr/>
            </p:nvSpPr>
            <p:spPr>
              <a:xfrm>
                <a:off x="502418" y="4430376"/>
                <a:ext cx="7740643" cy="2110220"/>
              </a:xfrm>
              <a:prstGeom prst="rect">
                <a:avLst/>
              </a:prstGeom>
              <a:blipFill>
                <a:blip r:embed="rId4"/>
                <a:stretch>
                  <a:fillRect l="-787" t="-2890" b="-2601"/>
                </a:stretch>
              </a:blipFill>
            </p:spPr>
            <p:txBody>
              <a:bodyPr/>
              <a:lstStyle/>
              <a:p>
                <a:r>
                  <a:rPr lang="ru-RU">
                    <a:noFill/>
                  </a:rPr>
                  <a:t> </a:t>
                </a:r>
              </a:p>
            </p:txBody>
          </p:sp>
        </mc:Fallback>
      </mc:AlternateContent>
      <p:pic>
        <p:nvPicPr>
          <p:cNvPr id="7" name="Picture 6">
            <a:extLst>
              <a:ext uri="{FF2B5EF4-FFF2-40B4-BE49-F238E27FC236}">
                <a16:creationId xmlns:a16="http://schemas.microsoft.com/office/drawing/2014/main" id="{ABCB27F8-E20A-6C7B-443C-5969F2B30B42}"/>
              </a:ext>
            </a:extLst>
          </p:cNvPr>
          <p:cNvPicPr>
            <a:picLocks noChangeAspect="1"/>
          </p:cNvPicPr>
          <p:nvPr/>
        </p:nvPicPr>
        <p:blipFill>
          <a:blip r:embed="rId5"/>
          <a:stretch>
            <a:fillRect/>
          </a:stretch>
        </p:blipFill>
        <p:spPr>
          <a:xfrm>
            <a:off x="8793959" y="1693200"/>
            <a:ext cx="2229952" cy="2252745"/>
          </a:xfrm>
          <a:prstGeom prst="rect">
            <a:avLst/>
          </a:prstGeom>
        </p:spPr>
      </p:pic>
      <p:pic>
        <p:nvPicPr>
          <p:cNvPr id="8" name="Picture 7">
            <a:extLst>
              <a:ext uri="{FF2B5EF4-FFF2-40B4-BE49-F238E27FC236}">
                <a16:creationId xmlns:a16="http://schemas.microsoft.com/office/drawing/2014/main" id="{EA5D38D9-C756-54FC-84CD-DD9EC12DAB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3061" y="4266547"/>
            <a:ext cx="2921440" cy="2110220"/>
          </a:xfrm>
          <a:prstGeom prst="rect">
            <a:avLst/>
          </a:prstGeom>
          <a:noFill/>
          <a:ln>
            <a:noFill/>
          </a:ln>
        </p:spPr>
      </p:pic>
    </p:spTree>
    <p:extLst>
      <p:ext uri="{BB962C8B-B14F-4D97-AF65-F5344CB8AC3E}">
        <p14:creationId xmlns:p14="http://schemas.microsoft.com/office/powerpoint/2010/main" val="204329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18" name="Rectangle 17">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5D35B-D1F6-84E1-42E2-03437E09B648}"/>
              </a:ext>
            </a:extLst>
          </p:cNvPr>
          <p:cNvSpPr>
            <a:spLocks noGrp="1"/>
          </p:cNvSpPr>
          <p:nvPr>
            <p:ph type="title"/>
          </p:nvPr>
        </p:nvSpPr>
        <p:spPr>
          <a:xfrm>
            <a:off x="838200" y="5595614"/>
            <a:ext cx="10827936" cy="913975"/>
          </a:xfrm>
        </p:spPr>
        <p:txBody>
          <a:bodyPr vert="horz" lIns="91440" tIns="45720" rIns="91440" bIns="45720" rtlCol="0" anchor="ctr">
            <a:normAutofit/>
          </a:bodyPr>
          <a:lstStyle/>
          <a:p>
            <a:r>
              <a:rPr lang="en-US" sz="1800" dirty="0">
                <a:solidFill>
                  <a:schemeClr val="bg1"/>
                </a:solidFill>
              </a:rPr>
              <a:t>Improving Q variance can degrade speed of common learning</a:t>
            </a:r>
            <a:r>
              <a:rPr lang="ru-RU" sz="1800" dirty="0">
                <a:solidFill>
                  <a:schemeClr val="bg1"/>
                </a:solidFill>
              </a:rPr>
              <a:t> (</a:t>
            </a:r>
            <a:r>
              <a:rPr lang="en-US" sz="1800" dirty="0">
                <a:solidFill>
                  <a:schemeClr val="bg1"/>
                </a:solidFill>
              </a:rPr>
              <a:t>one may add 0.01 factor), </a:t>
            </a:r>
            <a:br>
              <a:rPr lang="en-US" sz="1800" dirty="0">
                <a:solidFill>
                  <a:schemeClr val="bg1"/>
                </a:solidFill>
              </a:rPr>
            </a:br>
            <a:br>
              <a:rPr lang="en-US" sz="1800" dirty="0">
                <a:solidFill>
                  <a:schemeClr val="bg1"/>
                </a:solidFill>
              </a:rPr>
            </a:br>
            <a:r>
              <a:rPr lang="en-US" sz="1800" dirty="0">
                <a:solidFill>
                  <a:schemeClr val="bg1"/>
                </a:solidFill>
              </a:rPr>
              <a:t>but can bring balanced Q learning at the end (Q generalization)</a:t>
            </a:r>
            <a:endParaRPr lang="en-US" dirty="0">
              <a:solidFill>
                <a:schemeClr val="bg1"/>
              </a:solidFill>
            </a:endParaRPr>
          </a:p>
        </p:txBody>
      </p:sp>
      <p:sp>
        <p:nvSpPr>
          <p:cNvPr id="36" name="TextBox 35">
            <a:extLst>
              <a:ext uri="{FF2B5EF4-FFF2-40B4-BE49-F238E27FC236}">
                <a16:creationId xmlns:a16="http://schemas.microsoft.com/office/drawing/2014/main" id="{DBF3974F-39E2-7CFA-265D-DC5BA7575D2C}"/>
              </a:ext>
            </a:extLst>
          </p:cNvPr>
          <p:cNvSpPr txBox="1"/>
          <p:nvPr/>
        </p:nvSpPr>
        <p:spPr>
          <a:xfrm>
            <a:off x="959274" y="466864"/>
            <a:ext cx="9601544" cy="646331"/>
          </a:xfrm>
          <a:prstGeom prst="rect">
            <a:avLst/>
          </a:prstGeom>
          <a:noFill/>
        </p:spPr>
        <p:txBody>
          <a:bodyPr wrap="square">
            <a:spAutoFit/>
          </a:bodyPr>
          <a:lstStyle/>
          <a:p>
            <a:pPr algn="ctr"/>
            <a:r>
              <a:rPr lang="en-US" sz="3600" dirty="0">
                <a:latin typeface="Aptos Display" panose="020B0004020202020204" pitchFamily="34" charset="0"/>
              </a:rPr>
              <a:t>Q variance improvement. Pseudocode</a:t>
            </a:r>
            <a:endParaRPr lang="ru-RU" sz="3600" dirty="0">
              <a:latin typeface="Aptos Display" panose="020B0004020202020204" pitchFamily="34" charset="0"/>
            </a:endParaRPr>
          </a:p>
        </p:txBody>
      </p:sp>
      <p:pic>
        <p:nvPicPr>
          <p:cNvPr id="42" name="Picture 41">
            <a:extLst>
              <a:ext uri="{FF2B5EF4-FFF2-40B4-BE49-F238E27FC236}">
                <a16:creationId xmlns:a16="http://schemas.microsoft.com/office/drawing/2014/main" id="{31A2820A-8FAF-48A4-14AB-4479D68BFFAC}"/>
              </a:ext>
            </a:extLst>
          </p:cNvPr>
          <p:cNvPicPr>
            <a:picLocks noChangeAspect="1"/>
          </p:cNvPicPr>
          <p:nvPr/>
        </p:nvPicPr>
        <p:blipFill>
          <a:blip r:embed="rId2"/>
          <a:stretch>
            <a:fillRect/>
          </a:stretch>
        </p:blipFill>
        <p:spPr>
          <a:xfrm>
            <a:off x="717619" y="2125192"/>
            <a:ext cx="6175288" cy="1965208"/>
          </a:xfrm>
          <a:prstGeom prst="rect">
            <a:avLst/>
          </a:prstGeom>
        </p:spPr>
      </p:pic>
      <p:sp>
        <p:nvSpPr>
          <p:cNvPr id="45" name="TextBox 44">
            <a:extLst>
              <a:ext uri="{FF2B5EF4-FFF2-40B4-BE49-F238E27FC236}">
                <a16:creationId xmlns:a16="http://schemas.microsoft.com/office/drawing/2014/main" id="{44B8DF10-3D01-624B-0302-069B3701868B}"/>
              </a:ext>
            </a:extLst>
          </p:cNvPr>
          <p:cNvSpPr txBox="1"/>
          <p:nvPr/>
        </p:nvSpPr>
        <p:spPr>
          <a:xfrm>
            <a:off x="602901" y="1688123"/>
            <a:ext cx="1542153" cy="369332"/>
          </a:xfrm>
          <a:prstGeom prst="rect">
            <a:avLst/>
          </a:prstGeom>
          <a:noFill/>
        </p:spPr>
        <p:txBody>
          <a:bodyPr wrap="none" rtlCol="0">
            <a:spAutoFit/>
          </a:bodyPr>
          <a:lstStyle/>
          <a:p>
            <a:r>
              <a:rPr lang="en-US" dirty="0"/>
              <a:t>Pseudocode: </a:t>
            </a:r>
            <a:endParaRPr lang="ru-RU" dirty="0"/>
          </a:p>
        </p:txBody>
      </p:sp>
      <p:pic>
        <p:nvPicPr>
          <p:cNvPr id="63" name="Content Placeholder 62">
            <a:extLst>
              <a:ext uri="{FF2B5EF4-FFF2-40B4-BE49-F238E27FC236}">
                <a16:creationId xmlns:a16="http://schemas.microsoft.com/office/drawing/2014/main" id="{5849BC22-E1B0-E3A3-4CE3-713D4AA6F6FA}"/>
              </a:ext>
            </a:extLst>
          </p:cNvPr>
          <p:cNvPicPr>
            <a:picLocks noGrp="1" noChangeAspect="1"/>
          </p:cNvPicPr>
          <p:nvPr>
            <p:ph idx="1"/>
          </p:nvPr>
        </p:nvPicPr>
        <p:blipFill>
          <a:blip r:embed="rId3"/>
          <a:stretch>
            <a:fillRect/>
          </a:stretch>
        </p:blipFill>
        <p:spPr>
          <a:xfrm>
            <a:off x="7239492" y="1735128"/>
            <a:ext cx="4033299" cy="2954215"/>
          </a:xfrm>
        </p:spPr>
      </p:pic>
      <p:sp>
        <p:nvSpPr>
          <p:cNvPr id="4" name="Cloud 3">
            <a:extLst>
              <a:ext uri="{FF2B5EF4-FFF2-40B4-BE49-F238E27FC236}">
                <a16:creationId xmlns:a16="http://schemas.microsoft.com/office/drawing/2014/main" id="{B77DCB2F-F007-D89A-94AF-DE22852DD77F}"/>
              </a:ext>
            </a:extLst>
          </p:cNvPr>
          <p:cNvSpPr/>
          <p:nvPr/>
        </p:nvSpPr>
        <p:spPr>
          <a:xfrm>
            <a:off x="9090343" y="5666280"/>
            <a:ext cx="331596" cy="271306"/>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6" name="Sun 5">
            <a:extLst>
              <a:ext uri="{FF2B5EF4-FFF2-40B4-BE49-F238E27FC236}">
                <a16:creationId xmlns:a16="http://schemas.microsoft.com/office/drawing/2014/main" id="{0974D598-E256-6254-CBEA-E5ED175C2849}"/>
              </a:ext>
            </a:extLst>
          </p:cNvPr>
          <p:cNvSpPr/>
          <p:nvPr/>
        </p:nvSpPr>
        <p:spPr>
          <a:xfrm>
            <a:off x="6752235" y="6109398"/>
            <a:ext cx="390143" cy="390143"/>
          </a:xfrm>
          <a:prstGeom prst="su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716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0533-078C-324C-D255-FA82115A239C}"/>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FC79DA18-2D75-ED23-E111-F6DCA0DC4416}"/>
              </a:ext>
            </a:extLst>
          </p:cNvPr>
          <p:cNvSpPr txBox="1"/>
          <p:nvPr/>
        </p:nvSpPr>
        <p:spPr>
          <a:xfrm>
            <a:off x="602901" y="6051435"/>
            <a:ext cx="10909718" cy="646331"/>
          </a:xfrm>
          <a:prstGeom prst="rect">
            <a:avLst/>
          </a:prstGeom>
          <a:noFill/>
        </p:spPr>
        <p:txBody>
          <a:bodyPr wrap="none" rtlCol="0">
            <a:spAutoFit/>
          </a:bodyPr>
          <a:lstStyle/>
          <a:p>
            <a:r>
              <a:rPr lang="en-US" dirty="0"/>
              <a:t>We returned Temporal Advantage back, left 0.01 reward multiplier, but changed 1/10 factor for the Actor Loss</a:t>
            </a:r>
          </a:p>
          <a:p>
            <a:r>
              <a:rPr lang="en-US" dirty="0"/>
              <a:t>to 9/10.</a:t>
            </a:r>
            <a:endParaRPr lang="ru-RU" dirty="0"/>
          </a:p>
        </p:txBody>
      </p:sp>
      <p:sp>
        <p:nvSpPr>
          <p:cNvPr id="36" name="TextBox 35">
            <a:extLst>
              <a:ext uri="{FF2B5EF4-FFF2-40B4-BE49-F238E27FC236}">
                <a16:creationId xmlns:a16="http://schemas.microsoft.com/office/drawing/2014/main" id="{E9E45D91-58D4-5519-DEBD-B8DF6D2F8CD9}"/>
              </a:ext>
            </a:extLst>
          </p:cNvPr>
          <p:cNvSpPr txBox="1"/>
          <p:nvPr/>
        </p:nvSpPr>
        <p:spPr>
          <a:xfrm>
            <a:off x="1168945" y="621899"/>
            <a:ext cx="9601544" cy="1077218"/>
          </a:xfrm>
          <a:prstGeom prst="rect">
            <a:avLst/>
          </a:prstGeom>
          <a:noFill/>
        </p:spPr>
        <p:txBody>
          <a:bodyPr wrap="square">
            <a:spAutoFit/>
          </a:bodyPr>
          <a:lstStyle/>
          <a:p>
            <a:pPr algn="ctr"/>
            <a:r>
              <a:rPr lang="en-US" sz="3200" dirty="0">
                <a:latin typeface="Aptos Display" panose="020B0004020202020204" pitchFamily="34" charset="0"/>
              </a:rPr>
              <a:t>DDPGII(Symphony S2): Temporal Advantage. </a:t>
            </a:r>
          </a:p>
          <a:p>
            <a:pPr algn="ctr"/>
            <a:r>
              <a:rPr lang="en-US" sz="3200" dirty="0">
                <a:latin typeface="Aptos Display" panose="020B0004020202020204" pitchFamily="34" charset="0"/>
              </a:rPr>
              <a:t>Final Pseudocode</a:t>
            </a:r>
            <a:endParaRPr lang="ru-RU" sz="3200" dirty="0">
              <a:latin typeface="Aptos Display" panose="020B0004020202020204" pitchFamily="34" charset="0"/>
            </a:endParaRPr>
          </a:p>
        </p:txBody>
      </p:sp>
      <p:sp>
        <p:nvSpPr>
          <p:cNvPr id="9" name="TextBox 8">
            <a:extLst>
              <a:ext uri="{FF2B5EF4-FFF2-40B4-BE49-F238E27FC236}">
                <a16:creationId xmlns:a16="http://schemas.microsoft.com/office/drawing/2014/main" id="{5BF40FB2-933E-F486-DE7F-1D3F0542A8F6}"/>
              </a:ext>
            </a:extLst>
          </p:cNvPr>
          <p:cNvSpPr txBox="1"/>
          <p:nvPr/>
        </p:nvSpPr>
        <p:spPr>
          <a:xfrm>
            <a:off x="602901" y="1688123"/>
            <a:ext cx="1542153" cy="369332"/>
          </a:xfrm>
          <a:prstGeom prst="rect">
            <a:avLst/>
          </a:prstGeom>
          <a:noFill/>
        </p:spPr>
        <p:txBody>
          <a:bodyPr wrap="none" rtlCol="0">
            <a:spAutoFit/>
          </a:bodyPr>
          <a:lstStyle/>
          <a:p>
            <a:r>
              <a:rPr lang="en-US" dirty="0"/>
              <a:t>Pseudocode: </a:t>
            </a:r>
            <a:endParaRPr lang="ru-RU" dirty="0"/>
          </a:p>
        </p:txBody>
      </p:sp>
      <p:pic>
        <p:nvPicPr>
          <p:cNvPr id="14" name="Picture 13">
            <a:extLst>
              <a:ext uri="{FF2B5EF4-FFF2-40B4-BE49-F238E27FC236}">
                <a16:creationId xmlns:a16="http://schemas.microsoft.com/office/drawing/2014/main" id="{B83F2311-0F99-FCDD-FD90-04174150C68D}"/>
              </a:ext>
            </a:extLst>
          </p:cNvPr>
          <p:cNvPicPr>
            <a:picLocks noChangeAspect="1"/>
          </p:cNvPicPr>
          <p:nvPr/>
        </p:nvPicPr>
        <p:blipFill>
          <a:blip r:embed="rId2"/>
          <a:stretch>
            <a:fillRect/>
          </a:stretch>
        </p:blipFill>
        <p:spPr>
          <a:xfrm>
            <a:off x="602901" y="2529724"/>
            <a:ext cx="7815996" cy="2843863"/>
          </a:xfrm>
          <a:prstGeom prst="rect">
            <a:avLst/>
          </a:prstGeom>
        </p:spPr>
      </p:pic>
    </p:spTree>
    <p:extLst>
      <p:ext uri="{BB962C8B-B14F-4D97-AF65-F5344CB8AC3E}">
        <p14:creationId xmlns:p14="http://schemas.microsoft.com/office/powerpoint/2010/main" val="273440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8F6A-6E1C-DD20-30C3-E36854AEA0AA}"/>
              </a:ext>
            </a:extLst>
          </p:cNvPr>
          <p:cNvSpPr>
            <a:spLocks noGrp="1"/>
          </p:cNvSpPr>
          <p:nvPr>
            <p:ph type="title"/>
          </p:nvPr>
        </p:nvSpPr>
        <p:spPr/>
        <p:txBody>
          <a:bodyPr/>
          <a:lstStyle/>
          <a:p>
            <a:r>
              <a:rPr lang="en-US" dirty="0"/>
              <a:t>Thank you. Credits:</a:t>
            </a:r>
            <a:endParaRPr lang="ru-RU" dirty="0"/>
          </a:p>
        </p:txBody>
      </p:sp>
      <p:sp>
        <p:nvSpPr>
          <p:cNvPr id="3" name="Content Placeholder 2">
            <a:extLst>
              <a:ext uri="{FF2B5EF4-FFF2-40B4-BE49-F238E27FC236}">
                <a16:creationId xmlns:a16="http://schemas.microsoft.com/office/drawing/2014/main" id="{A1938156-53D6-A51A-C93A-DF6AF88F6D4C}"/>
              </a:ext>
            </a:extLst>
          </p:cNvPr>
          <p:cNvSpPr>
            <a:spLocks noGrp="1"/>
          </p:cNvSpPr>
          <p:nvPr>
            <p:ph idx="1"/>
          </p:nvPr>
        </p:nvSpPr>
        <p:spPr/>
        <p:txBody>
          <a:bodyPr/>
          <a:lstStyle/>
          <a:p>
            <a:r>
              <a:rPr lang="en-US" dirty="0"/>
              <a:t>I always thank my Lord Jesus Christ for this opportunity. No other God died for our sins as “Punishment for sins is Death.” Cross=Love of God. Jesus Christ is my King. </a:t>
            </a:r>
          </a:p>
          <a:p>
            <a:endParaRPr lang="en-US" dirty="0"/>
          </a:p>
          <a:p>
            <a:r>
              <a:rPr lang="en-US" dirty="0"/>
              <a:t>Environment Image by </a:t>
            </a:r>
            <a:r>
              <a:rPr lang="en-US" dirty="0" err="1"/>
              <a:t>Freepik</a:t>
            </a:r>
            <a:endParaRPr lang="en-US" dirty="0"/>
          </a:p>
          <a:p>
            <a:r>
              <a:rPr lang="en-US" dirty="0"/>
              <a:t>Measuring Devices Image by </a:t>
            </a:r>
            <a:r>
              <a:rPr lang="en-US" dirty="0" err="1">
                <a:hlinkClick r:id="rId3"/>
              </a:rPr>
              <a:t>brgfx</a:t>
            </a:r>
            <a:endParaRPr lang="en-US" dirty="0"/>
          </a:p>
          <a:p>
            <a:r>
              <a:rPr lang="en-US" dirty="0"/>
              <a:t>Robot Image by </a:t>
            </a:r>
            <a:r>
              <a:rPr lang="en-US" b="1" i="0" u="none" strike="noStrike" dirty="0" err="1">
                <a:effectLst/>
                <a:latin typeface="__Inter_aa45b7"/>
                <a:hlinkClick r:id="rId4"/>
              </a:rPr>
              <a:t>stockgiu</a:t>
            </a:r>
            <a:endParaRPr lang="en-US" b="1" i="0" u="none" strike="noStrike" dirty="0">
              <a:effectLst/>
              <a:latin typeface="__Inter_aa45b7"/>
            </a:endParaRPr>
          </a:p>
          <a:p>
            <a:r>
              <a:rPr lang="en-US" dirty="0"/>
              <a:t>Gamepad by </a:t>
            </a:r>
            <a:r>
              <a:rPr lang="en-US" b="1" i="0" u="none" strike="noStrike" dirty="0" err="1">
                <a:effectLst/>
                <a:latin typeface="__Inter_aa45b7"/>
                <a:hlinkClick r:id="rId5"/>
              </a:rPr>
              <a:t>racool</a:t>
            </a:r>
            <a:r>
              <a:rPr lang="en-US" b="1" i="0" u="none" strike="noStrike" dirty="0">
                <a:effectLst/>
                <a:latin typeface="__Inter_aa45b7"/>
                <a:hlinkClick r:id="rId5"/>
              </a:rPr>
              <a:t>-studio</a:t>
            </a:r>
            <a:endParaRPr lang="en-US" b="1" i="0" u="none" strike="noStrike" dirty="0">
              <a:effectLst/>
              <a:latin typeface="__Inter_aa45b7"/>
            </a:endParaRPr>
          </a:p>
          <a:p>
            <a:endParaRPr lang="ru-RU" b="1" i="0" u="none" strike="noStrike" dirty="0">
              <a:effectLst/>
              <a:latin typeface="__Inter_aa45b7"/>
            </a:endParaRPr>
          </a:p>
          <a:p>
            <a:endParaRPr lang="ru-RU" dirty="0"/>
          </a:p>
        </p:txBody>
      </p:sp>
      <p:sp>
        <p:nvSpPr>
          <p:cNvPr id="4" name="Heart 3">
            <a:extLst>
              <a:ext uri="{FF2B5EF4-FFF2-40B4-BE49-F238E27FC236}">
                <a16:creationId xmlns:a16="http://schemas.microsoft.com/office/drawing/2014/main" id="{1E9837FE-1B38-3AB3-E89F-B91136858318}"/>
              </a:ext>
            </a:extLst>
          </p:cNvPr>
          <p:cNvSpPr/>
          <p:nvPr/>
        </p:nvSpPr>
        <p:spPr>
          <a:xfrm>
            <a:off x="7867858" y="2713055"/>
            <a:ext cx="271306" cy="251209"/>
          </a:xfrm>
          <a:prstGeom prst="hear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Lightning Bolt 4">
            <a:extLst>
              <a:ext uri="{FF2B5EF4-FFF2-40B4-BE49-F238E27FC236}">
                <a16:creationId xmlns:a16="http://schemas.microsoft.com/office/drawing/2014/main" id="{9BAD1405-64BF-3A68-495D-D4B009D230FA}"/>
              </a:ext>
            </a:extLst>
          </p:cNvPr>
          <p:cNvSpPr/>
          <p:nvPr/>
        </p:nvSpPr>
        <p:spPr>
          <a:xfrm>
            <a:off x="9686611" y="2311121"/>
            <a:ext cx="271306" cy="251209"/>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6956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B2C2C6-27D8-CF43-CBB7-192FC0F0114C}"/>
              </a:ext>
            </a:extLst>
          </p:cNvPr>
          <p:cNvSpPr>
            <a:spLocks noGrp="1"/>
          </p:cNvSpPr>
          <p:nvPr>
            <p:ph type="title"/>
          </p:nvPr>
        </p:nvSpPr>
        <p:spPr>
          <a:xfrm>
            <a:off x="5894962" y="479493"/>
            <a:ext cx="5458838" cy="1325563"/>
          </a:xfrm>
        </p:spPr>
        <p:txBody>
          <a:bodyPr>
            <a:normAutofit/>
          </a:bodyPr>
          <a:lstStyle/>
          <a:p>
            <a:pPr algn="ctr"/>
            <a:r>
              <a:rPr lang="en-US"/>
              <a:t>Main Focus</a:t>
            </a:r>
            <a:endParaRPr lang="ru-RU" dirty="0"/>
          </a:p>
        </p:txBody>
      </p:sp>
      <p:sp>
        <p:nvSpPr>
          <p:cNvPr id="27" name="Freeform: Shape 2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screenshot of a video game&#10;&#10;Description automatically generated">
            <a:extLst>
              <a:ext uri="{FF2B5EF4-FFF2-40B4-BE49-F238E27FC236}">
                <a16:creationId xmlns:a16="http://schemas.microsoft.com/office/drawing/2014/main" id="{2AEEDD9C-A5C3-A48E-C879-73475C8BF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635223"/>
            <a:ext cx="4777381" cy="341781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897B32D-3B65-A25F-140A-3A3251B64190}"/>
              </a:ext>
            </a:extLst>
          </p:cNvPr>
          <p:cNvSpPr>
            <a:spLocks noGrp="1"/>
          </p:cNvSpPr>
          <p:nvPr>
            <p:ph idx="1"/>
          </p:nvPr>
        </p:nvSpPr>
        <p:spPr>
          <a:xfrm>
            <a:off x="5894962" y="1984443"/>
            <a:ext cx="5458838" cy="4192520"/>
          </a:xfrm>
        </p:spPr>
        <p:txBody>
          <a:bodyPr>
            <a:normAutofit fontScale="92500" lnSpcReduction="10000"/>
          </a:bodyPr>
          <a:lstStyle/>
          <a:p>
            <a:r>
              <a:rPr lang="en-US" sz="2400" kern="100">
                <a:effectLst/>
                <a:latin typeface="Calibri" panose="020F0502020204030204" pitchFamily="34" charset="0"/>
                <a:ea typeface="Calibri" panose="020F0502020204030204" pitchFamily="34" charset="0"/>
                <a:cs typeface="Times New Roman" panose="02020603050405020304" pitchFamily="18" charset="0"/>
              </a:rPr>
              <a:t>The Symphony algorithm was developed to </a:t>
            </a:r>
            <a:r>
              <a:rPr lang="en-US" sz="2400" b="1" kern="100">
                <a:effectLst/>
                <a:latin typeface="Calibri" panose="020F0502020204030204" pitchFamily="34" charset="0"/>
                <a:ea typeface="Calibri" panose="020F0502020204030204" pitchFamily="34" charset="0"/>
                <a:cs typeface="Times New Roman" panose="02020603050405020304" pitchFamily="18" charset="0"/>
              </a:rPr>
              <a:t>solve</a:t>
            </a:r>
            <a:r>
              <a:rPr lang="en-US" sz="2400" kern="100">
                <a:effectLst/>
                <a:latin typeface="Calibri" panose="020F0502020204030204" pitchFamily="34" charset="0"/>
                <a:ea typeface="Calibri" panose="020F0502020204030204" pitchFamily="34" charset="0"/>
                <a:cs typeface="Times New Roman" panose="02020603050405020304" pitchFamily="18" charset="0"/>
              </a:rPr>
              <a:t> one of the problems of Reinforcement Learning - </a:t>
            </a:r>
            <a:r>
              <a:rPr lang="en-US" sz="2400" b="1" kern="100">
                <a:effectLst/>
                <a:latin typeface="Calibri" panose="020F0502020204030204" pitchFamily="34" charset="0"/>
                <a:ea typeface="Calibri" panose="020F0502020204030204" pitchFamily="34" charset="0"/>
                <a:cs typeface="Times New Roman" panose="02020603050405020304" pitchFamily="18" charset="0"/>
              </a:rPr>
              <a:t>the need for numerous experiments</a:t>
            </a:r>
            <a:r>
              <a:rPr lang="en-US" sz="2400" kern="100">
                <a:effectLst/>
                <a:latin typeface="Calibri" panose="020F0502020204030204" pitchFamily="34" charset="0"/>
                <a:ea typeface="Calibri" panose="020F0502020204030204" pitchFamily="34" charset="0"/>
                <a:cs typeface="Times New Roman" panose="02020603050405020304" pitchFamily="18" charset="0"/>
              </a:rPr>
              <a:t>. It was necessary to bring the algorithm to a level </a:t>
            </a:r>
            <a:r>
              <a:rPr lang="en-US" sz="2400" i="1" kern="100">
                <a:effectLst/>
                <a:latin typeface="Calibri" panose="020F0502020204030204" pitchFamily="34" charset="0"/>
                <a:ea typeface="Calibri" panose="020F0502020204030204" pitchFamily="34" charset="0"/>
                <a:cs typeface="Times New Roman" panose="02020603050405020304" pitchFamily="18" charset="0"/>
              </a:rPr>
              <a:t>close to the presence of a ready-made mathematical model</a:t>
            </a:r>
            <a:r>
              <a:rPr lang="en-US" sz="2400" kern="100">
                <a:effectLst/>
                <a:latin typeface="Calibri" panose="020F0502020204030204" pitchFamily="34" charset="0"/>
                <a:ea typeface="Calibri" panose="020F0502020204030204" pitchFamily="34" charset="0"/>
                <a:cs typeface="Times New Roman" panose="02020603050405020304" pitchFamily="18" charset="0"/>
              </a:rPr>
              <a:t>, so as not to wait for 10k episodes and millions of steps. </a:t>
            </a:r>
          </a:p>
          <a:p>
            <a:r>
              <a:rPr lang="en-US" sz="1800" kern="100">
                <a:effectLst/>
                <a:latin typeface="Calibri" panose="020F0502020204030204" pitchFamily="34" charset="0"/>
                <a:ea typeface="Calibri" panose="020F0502020204030204" pitchFamily="34" charset="0"/>
                <a:cs typeface="Times New Roman" panose="02020603050405020304" pitchFamily="18" charset="0"/>
              </a:rPr>
              <a:t>The advantage of the Symphony algorithm is that the agent learns at each microstep or transition. It does not need to wait for the end of an episode or episodes to improve the current state. But the price for this in such algorithms is the possible unstable state of the agent due to learning during action. This drawback was almost eliminated in the Symphony S2 algorithm.</a:t>
            </a:r>
            <a:endParaRPr lang="ru-RU" sz="1800"/>
          </a:p>
          <a:p>
            <a:endParaRPr lang="ru-RU" sz="1800" dirty="0"/>
          </a:p>
        </p:txBody>
      </p:sp>
    </p:spTree>
    <p:extLst>
      <p:ext uri="{BB962C8B-B14F-4D97-AF65-F5344CB8AC3E}">
        <p14:creationId xmlns:p14="http://schemas.microsoft.com/office/powerpoint/2010/main" val="316500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F4DB-3E7F-0FFF-5FDF-1A6209381D52}"/>
              </a:ext>
            </a:extLst>
          </p:cNvPr>
          <p:cNvSpPr>
            <a:spLocks noGrp="1"/>
          </p:cNvSpPr>
          <p:nvPr>
            <p:ph type="title"/>
          </p:nvPr>
        </p:nvSpPr>
        <p:spPr/>
        <p:txBody>
          <a:bodyPr>
            <a:normAutofit/>
          </a:bodyPr>
          <a:lstStyle/>
          <a:p>
            <a:r>
              <a:rPr lang="en-US" dirty="0"/>
              <a:t>Symphony ver.1.0:</a:t>
            </a:r>
            <a:br>
              <a:rPr lang="en-US" dirty="0"/>
            </a:br>
            <a:r>
              <a:rPr lang="en-US" sz="3600" dirty="0"/>
              <a:t>Need for Speed</a:t>
            </a:r>
            <a:endParaRPr lang="ru-RU" dirty="0"/>
          </a:p>
        </p:txBody>
      </p:sp>
      <p:sp>
        <p:nvSpPr>
          <p:cNvPr id="3" name="Content Placeholder 2">
            <a:extLst>
              <a:ext uri="{FF2B5EF4-FFF2-40B4-BE49-F238E27FC236}">
                <a16:creationId xmlns:a16="http://schemas.microsoft.com/office/drawing/2014/main" id="{AAFC57C6-A231-D950-29DB-A807129F89A5}"/>
              </a:ext>
            </a:extLst>
          </p:cNvPr>
          <p:cNvSpPr>
            <a:spLocks noGrp="1"/>
          </p:cNvSpPr>
          <p:nvPr>
            <p:ph idx="1"/>
          </p:nvPr>
        </p:nvSpPr>
        <p:spPr>
          <a:xfrm>
            <a:off x="838200" y="1825625"/>
            <a:ext cx="5431971" cy="1811878"/>
          </a:xfrm>
        </p:spPr>
        <p:txBody>
          <a:bodyPr/>
          <a:lstStyle/>
          <a:p>
            <a:r>
              <a:rPr lang="en-US" dirty="0"/>
              <a:t>When speed is the main criterion, the model focuses on speed rather than smoothness</a:t>
            </a:r>
            <a:endParaRPr lang="ru-RU" dirty="0"/>
          </a:p>
        </p:txBody>
      </p:sp>
      <p:pic>
        <p:nvPicPr>
          <p:cNvPr id="4" name="Content Placeholder 12" descr="A video game of a game&#10;&#10;Description automatically generated">
            <a:extLst>
              <a:ext uri="{FF2B5EF4-FFF2-40B4-BE49-F238E27FC236}">
                <a16:creationId xmlns:a16="http://schemas.microsoft.com/office/drawing/2014/main" id="{6B76CD6B-47CE-1A8C-194E-B18CFEBFA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883" y="3693293"/>
            <a:ext cx="4019341" cy="2542233"/>
          </a:xfrm>
          <a:prstGeom prst="rect">
            <a:avLst/>
          </a:prstGeom>
        </p:spPr>
      </p:pic>
      <p:pic>
        <p:nvPicPr>
          <p:cNvPr id="5" name="Picture 4" descr="A video game of a person walking on a checkered floor&#10;&#10;Description automatically generated">
            <a:extLst>
              <a:ext uri="{FF2B5EF4-FFF2-40B4-BE49-F238E27FC236}">
                <a16:creationId xmlns:a16="http://schemas.microsoft.com/office/drawing/2014/main" id="{E6621355-4FB7-B410-1DB6-333E1815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885" y="501533"/>
            <a:ext cx="4317690" cy="2648183"/>
          </a:xfrm>
          <a:prstGeom prst="rect">
            <a:avLst/>
          </a:prstGeom>
        </p:spPr>
      </p:pic>
      <p:pic>
        <p:nvPicPr>
          <p:cNvPr id="7" name="Picture 6" descr="A cartoon of a person walking on a grass field&#10;&#10;Description automatically generated">
            <a:extLst>
              <a:ext uri="{FF2B5EF4-FFF2-40B4-BE49-F238E27FC236}">
                <a16:creationId xmlns:a16="http://schemas.microsoft.com/office/drawing/2014/main" id="{4F615D90-8D32-E479-1A0C-B3CA1F234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885" y="3572354"/>
            <a:ext cx="3891605" cy="2784113"/>
          </a:xfrm>
          <a:prstGeom prst="rect">
            <a:avLst/>
          </a:prstGeom>
        </p:spPr>
      </p:pic>
    </p:spTree>
    <p:extLst>
      <p:ext uri="{BB962C8B-B14F-4D97-AF65-F5344CB8AC3E}">
        <p14:creationId xmlns:p14="http://schemas.microsoft.com/office/powerpoint/2010/main" val="201658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9BA5-2064-4658-0D3F-8EE91C85D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3C774-8133-CB84-A2DB-0FD9DA4EF233}"/>
              </a:ext>
            </a:extLst>
          </p:cNvPr>
          <p:cNvSpPr>
            <a:spLocks noGrp="1"/>
          </p:cNvSpPr>
          <p:nvPr>
            <p:ph type="title"/>
          </p:nvPr>
        </p:nvSpPr>
        <p:spPr/>
        <p:txBody>
          <a:bodyPr>
            <a:normAutofit/>
          </a:bodyPr>
          <a:lstStyle/>
          <a:p>
            <a:r>
              <a:rPr lang="en-US" dirty="0"/>
              <a:t>Symphony S2:</a:t>
            </a:r>
            <a:br>
              <a:rPr lang="en-US" dirty="0"/>
            </a:br>
            <a:r>
              <a:rPr lang="en-US" sz="3600" dirty="0"/>
              <a:t>Need for Speed and Plasticity</a:t>
            </a:r>
            <a:endParaRPr lang="ru-RU" dirty="0"/>
          </a:p>
        </p:txBody>
      </p:sp>
      <p:sp>
        <p:nvSpPr>
          <p:cNvPr id="3" name="Content Placeholder 2">
            <a:extLst>
              <a:ext uri="{FF2B5EF4-FFF2-40B4-BE49-F238E27FC236}">
                <a16:creationId xmlns:a16="http://schemas.microsoft.com/office/drawing/2014/main" id="{C47A9B1F-C089-8119-E6B5-57DA7A0ED64D}"/>
              </a:ext>
            </a:extLst>
          </p:cNvPr>
          <p:cNvSpPr>
            <a:spLocks noGrp="1"/>
          </p:cNvSpPr>
          <p:nvPr>
            <p:ph idx="1"/>
          </p:nvPr>
        </p:nvSpPr>
        <p:spPr>
          <a:xfrm>
            <a:off x="838200" y="1825625"/>
            <a:ext cx="5431971" cy="1811878"/>
          </a:xfrm>
        </p:spPr>
        <p:txBody>
          <a:bodyPr/>
          <a:lstStyle/>
          <a:p>
            <a:r>
              <a:rPr lang="en-US" dirty="0"/>
              <a:t>We managed to achieve plasticity without a person</a:t>
            </a:r>
            <a:r>
              <a:rPr lang="ru-RU" dirty="0"/>
              <a:t>-</a:t>
            </a:r>
            <a:r>
              <a:rPr lang="en-US" dirty="0"/>
              <a:t>in</a:t>
            </a:r>
            <a:r>
              <a:rPr lang="ru-RU" dirty="0"/>
              <a:t>-</a:t>
            </a:r>
            <a:r>
              <a:rPr lang="en-US" dirty="0"/>
              <a:t>the middle</a:t>
            </a:r>
            <a:r>
              <a:rPr lang="ru-RU" dirty="0"/>
              <a:t> </a:t>
            </a:r>
            <a:r>
              <a:rPr lang="en-US" dirty="0"/>
              <a:t>of training. And speed somewhat retained</a:t>
            </a:r>
            <a:endParaRPr lang="ru-RU" dirty="0"/>
          </a:p>
        </p:txBody>
      </p:sp>
      <p:pic>
        <p:nvPicPr>
          <p:cNvPr id="8" name="Picture 7" descr="A cartoon of a person holding an umbrella&#10;&#10;Description automatically generated">
            <a:extLst>
              <a:ext uri="{FF2B5EF4-FFF2-40B4-BE49-F238E27FC236}">
                <a16:creationId xmlns:a16="http://schemas.microsoft.com/office/drawing/2014/main" id="{30F7AF19-9A79-9390-743F-71D4E662D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444" y="398204"/>
            <a:ext cx="3848729" cy="2584967"/>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2E94C1BF-D288-941C-9FEC-7F0443AC2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20" y="3604424"/>
            <a:ext cx="3939356" cy="2855372"/>
          </a:xfrm>
          <a:prstGeom prst="rect">
            <a:avLst/>
          </a:prstGeom>
        </p:spPr>
      </p:pic>
      <p:pic>
        <p:nvPicPr>
          <p:cNvPr id="12" name="Picture 11" descr="A robot leg in a dark room&#10;&#10;Description automatically generated">
            <a:extLst>
              <a:ext uri="{FF2B5EF4-FFF2-40B4-BE49-F238E27FC236}">
                <a16:creationId xmlns:a16="http://schemas.microsoft.com/office/drawing/2014/main" id="{D3C0E524-7279-C8A9-5268-E44532AB7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788" y="3429000"/>
            <a:ext cx="4155792" cy="3016300"/>
          </a:xfrm>
          <a:prstGeom prst="rect">
            <a:avLst/>
          </a:prstGeom>
        </p:spPr>
      </p:pic>
    </p:spTree>
    <p:extLst>
      <p:ext uri="{BB962C8B-B14F-4D97-AF65-F5344CB8AC3E}">
        <p14:creationId xmlns:p14="http://schemas.microsoft.com/office/powerpoint/2010/main" val="330409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2245-0E57-E708-B90E-5146DCCFFDCF}"/>
              </a:ext>
            </a:extLst>
          </p:cNvPr>
          <p:cNvSpPr>
            <a:spLocks noGrp="1"/>
          </p:cNvSpPr>
          <p:nvPr>
            <p:ph type="title"/>
          </p:nvPr>
        </p:nvSpPr>
        <p:spPr/>
        <p:txBody>
          <a:bodyPr/>
          <a:lstStyle/>
          <a:p>
            <a:r>
              <a:rPr lang="en-US" dirty="0"/>
              <a:t>Note before we start with underlying theory: use Clipping and Clamping with caution</a:t>
            </a:r>
            <a:endParaRPr lang="ru-RU" dirty="0"/>
          </a:p>
        </p:txBody>
      </p:sp>
      <p:pic>
        <p:nvPicPr>
          <p:cNvPr id="5" name="Content Placeholder 4">
            <a:extLst>
              <a:ext uri="{FF2B5EF4-FFF2-40B4-BE49-F238E27FC236}">
                <a16:creationId xmlns:a16="http://schemas.microsoft.com/office/drawing/2014/main" id="{81C0B73C-9FE0-D9D5-B931-E7451A12A503}"/>
              </a:ext>
            </a:extLst>
          </p:cNvPr>
          <p:cNvPicPr>
            <a:picLocks noGrp="1" noChangeAspect="1"/>
          </p:cNvPicPr>
          <p:nvPr>
            <p:ph idx="1"/>
          </p:nvPr>
        </p:nvPicPr>
        <p:blipFill>
          <a:blip r:embed="rId2"/>
          <a:stretch>
            <a:fillRect/>
          </a:stretch>
        </p:blipFill>
        <p:spPr>
          <a:xfrm>
            <a:off x="838200" y="2257476"/>
            <a:ext cx="4896221" cy="3164008"/>
          </a:xfr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DE1D93F-F4CC-5A46-E93A-EE86D74E9B17}"/>
                  </a:ext>
                </a:extLst>
              </p:cNvPr>
              <p:cNvSpPr txBox="1"/>
              <p:nvPr/>
            </p:nvSpPr>
            <p:spPr>
              <a:xfrm>
                <a:off x="5918544" y="2257476"/>
                <a:ext cx="5435256" cy="4304833"/>
              </a:xfrm>
              <a:prstGeom prst="rect">
                <a:avLst/>
              </a:prstGeom>
              <a:noFill/>
            </p:spPr>
            <p:txBody>
              <a:bodyPr wrap="square">
                <a:spAutoFit/>
              </a:bodyPr>
              <a:lstStyle/>
              <a:p>
                <a:r>
                  <a:rPr lang="en-US" dirty="0"/>
                  <a:t>If your model has Tanh at the output layer and then you need to add some Gaussian Noise or sample from Distribution, and Clip values between -1 and 1, instead of clipping use piece-wise squashing:</a:t>
                </a:r>
              </a:p>
              <a:p>
                <a:endParaRPr lang="en-US" dirty="0"/>
              </a:p>
              <a:p>
                <a:r>
                  <a:rPr lang="en-US" dirty="0"/>
                  <a:t>		</a:t>
                </a:r>
                <a:r>
                  <a:rPr lang="en-US" b="0" dirty="0">
                    <a:solidFill>
                      <a:schemeClr val="accent6">
                        <a:lumMod val="75000"/>
                      </a:schemeClr>
                    </a:solidFill>
                    <a:ea typeface="Cambria Math" panose="02040503050406030204" pitchFamily="18" charset="0"/>
                  </a:rPr>
                  <a:t> </a:t>
                </a:r>
                <a14:m>
                  <m:oMath xmlns:m="http://schemas.openxmlformats.org/officeDocument/2006/math">
                    <m:sSub>
                      <m:sSubPr>
                        <m:ctrlPr>
                          <a:rPr lang="en-US" b="0" i="1" dirty="0" smtClean="0">
                            <a:solidFill>
                              <a:schemeClr val="accent6">
                                <a:lumMod val="75000"/>
                              </a:schemeClr>
                            </a:solidFill>
                            <a:latin typeface="Cambria Math" panose="02040503050406030204" pitchFamily="18" charset="0"/>
                            <a:ea typeface="Cambria Math" panose="02040503050406030204" pitchFamily="18" charset="0"/>
                          </a:rPr>
                        </m:ctrlPr>
                      </m:sSubPr>
                      <m:e>
                        <m:r>
                          <a:rPr lang="en-US" b="0" i="1" dirty="0" smtClean="0">
                            <a:solidFill>
                              <a:schemeClr val="accent6">
                                <a:lumMod val="75000"/>
                              </a:schemeClr>
                            </a:solidFill>
                            <a:latin typeface="Cambria Math" panose="02040503050406030204" pitchFamily="18" charset="0"/>
                            <a:ea typeface="Cambria Math" panose="02040503050406030204" pitchFamily="18" charset="0"/>
                          </a:rPr>
                          <m:t>𝑐𝑢𝑟𝑣𝑒</m:t>
                        </m:r>
                        <m:r>
                          <a:rPr lang="en-US" b="0" i="1" dirty="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l-GR" i="1" dirty="0" smtClean="0">
                            <a:solidFill>
                              <a:schemeClr val="accent6">
                                <a:lumMod val="75000"/>
                              </a:schemeClr>
                            </a:solidFill>
                            <a:latin typeface="Cambria Math" panose="02040503050406030204" pitchFamily="18" charset="0"/>
                            <a:ea typeface="Cambria Math" panose="02040503050406030204" pitchFamily="18" charset="0"/>
                          </a:rPr>
                          <m:t>σ</m:t>
                        </m:r>
                      </m:e>
                      <m:sub>
                        <m:r>
                          <a:rPr lang="en-US" b="0" i="1" dirty="0" smtClean="0">
                            <a:solidFill>
                              <a:schemeClr val="accent6">
                                <a:lumMod val="75000"/>
                              </a:schemeClr>
                            </a:solidFill>
                            <a:latin typeface="Cambria Math" panose="02040503050406030204" pitchFamily="18" charset="0"/>
                            <a:ea typeface="Cambria Math" panose="02040503050406030204" pitchFamily="18" charset="0"/>
                          </a:rPr>
                          <m:t>𝑎</m:t>
                        </m:r>
                      </m:sub>
                    </m:sSub>
                  </m:oMath>
                </a14:m>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a:rPr lang="en-US" b="0" i="0" dirty="0" smtClean="0">
                          <a:latin typeface="Cambria Math" panose="02040503050406030204" pitchFamily="18" charset="0"/>
                          <a:ea typeface="Cambria Math" panose="02040503050406030204" pitchFamily="18" charset="0"/>
                        </a:rPr>
                        <m:t>=1−</m:t>
                      </m:r>
                      <m:r>
                        <a:rPr lang="en-US" i="1" dirty="0">
                          <a:solidFill>
                            <a:schemeClr val="accent6">
                              <a:lumMod val="75000"/>
                            </a:schemeClr>
                          </a:solidFill>
                          <a:latin typeface="Cambria Math" panose="02040503050406030204" pitchFamily="18" charset="0"/>
                          <a:ea typeface="Cambria Math" panose="02040503050406030204" pitchFamily="18" charset="0"/>
                        </a:rPr>
                        <m:t>𝑐𝑢𝑟𝑣𝑒</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𝑤h𝑒𝑛</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&lt;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a:rPr lang="en-US" b="0" i="1" dirty="0" smtClean="0">
                                  <a:solidFill>
                                    <a:srgbClr val="FF0000"/>
                                  </a:solidFill>
                                  <a:latin typeface="Cambria Math" panose="02040503050406030204" pitchFamily="18" charset="0"/>
                                  <a:ea typeface="Cambria Math" panose="02040503050406030204" pitchFamily="18" charset="0"/>
                                </a:rPr>
                                <m:t> ,  </m:t>
                              </m:r>
                              <m:r>
                                <a:rPr lang="en-US" b="0" i="1" dirty="0" smtClean="0">
                                  <a:solidFill>
                                    <a:schemeClr val="tx1"/>
                                  </a:solidFill>
                                  <a:latin typeface="Cambria Math" panose="02040503050406030204" pitchFamily="18" charset="0"/>
                                  <a:ea typeface="Cambria Math" panose="02040503050406030204" pitchFamily="18" charset="0"/>
                                </a:rPr>
                                <m:t>𝑜𝑡h𝑒𝑟𝑤𝑖𝑠𝑒</m:t>
                              </m:r>
                              <m:r>
                                <a:rPr lang="en-US" b="0" i="1" dirty="0" smtClean="0">
                                  <a:solidFill>
                                    <a:schemeClr val="tx1"/>
                                  </a:solidFill>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dirty="0">
                                  <a:solidFill>
                                    <a:schemeClr val="accent6">
                                      <a:lumMod val="75000"/>
                                    </a:schemeClr>
                                  </a:solidFill>
                                  <a:latin typeface="Cambria Math" panose="02040503050406030204" pitchFamily="18" charset="0"/>
                                  <a:ea typeface="Cambria Math" panose="02040503050406030204" pitchFamily="18" charset="0"/>
                                </a:rPr>
                                <m:t>𝑐𝑢𝑟𝑣𝑒</m:t>
                              </m:r>
                              <m:r>
                                <m:rPr>
                                  <m:nor/>
                                </m:rPr>
                                <a:rPr lang="en-US" dirty="0" smtClean="0"/>
                                <m:t>∗ </m:t>
                              </m:r>
                              <m:r>
                                <m:rPr>
                                  <m:nor/>
                                </m:rPr>
                                <a:rPr lang="en-US" dirty="0" smtClean="0"/>
                                <m:t>tanh</m:t>
                              </m:r>
                              <m:r>
                                <m:rPr>
                                  <m:nor/>
                                </m:rPr>
                                <a:rPr lang="en-US" dirty="0" smtClean="0"/>
                                <m:t>(</m:t>
                              </m:r>
                              <m:r>
                                <m:rPr>
                                  <m:nor/>
                                </m:rPr>
                                <a:rPr lang="en-US" dirty="0" smtClean="0"/>
                                <m:t>x</m:t>
                              </m:r>
                              <m:r>
                                <a:rPr lang="en-US" i="1" dirty="0" smtClean="0">
                                  <a:latin typeface="Cambria Math" panose="02040503050406030204" pitchFamily="18" charset="0"/>
                                  <a:ea typeface="Cambria Math" panose="02040503050406030204" pitchFamily="18" charset="0"/>
                                </a:rPr>
                                <m: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m:rPr>
                                  <m:nor/>
                                </m:rPr>
                                <a:rPr lang="en-US" dirty="0" smtClean="0"/>
                                <m:t>/</m:t>
                              </m:r>
                              <m:r>
                                <a:rPr lang="en-US" i="1" dirty="0">
                                  <a:solidFill>
                                    <a:schemeClr val="accent6">
                                      <a:lumMod val="75000"/>
                                    </a:schemeClr>
                                  </a:solidFill>
                                  <a:latin typeface="Cambria Math" panose="02040503050406030204" pitchFamily="18" charset="0"/>
                                  <a:ea typeface="Cambria Math" panose="02040503050406030204" pitchFamily="18" charset="0"/>
                                </a:rPr>
                                <m:t>𝑐𝑢𝑟𝑣𝑒</m:t>
                              </m:r>
                              <m:r>
                                <m:rPr>
                                  <m:nor/>
                                </m:rPr>
                                <a:rPr lang="en-US" dirty="0" smtClean="0"/>
                                <m:t>)</m:t>
                              </m:r>
                              <m:r>
                                <a:rPr lang="en-US" i="1" dirty="0" smtClean="0">
                                  <a:latin typeface="Cambria Math" panose="02040503050406030204" pitchFamily="18" charset="0"/>
                                  <a:ea typeface="Cambria Math" panose="02040503050406030204" pitchFamily="18" charset="0"/>
                                </a:rPr>
                                <m: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e>
                          </m:eqArr>
                        </m:e>
                      </m:d>
                    </m:oMath>
                  </m:oMathPara>
                </a14:m>
                <a:endParaRPr lang="en-US" dirty="0"/>
              </a:p>
              <a:p>
                <a:endParaRPr lang="en-US" dirty="0"/>
              </a:p>
              <a:p>
                <a:endParaRPr lang="en-US" dirty="0"/>
              </a:p>
              <a:p>
                <a:r>
                  <a:rPr lang="en-US" dirty="0"/>
                  <a:t>All the undissipated Energy at the clipping ends can result in outliers in actions. </a:t>
                </a:r>
                <a:endParaRPr lang="ru-RU" dirty="0"/>
              </a:p>
            </p:txBody>
          </p:sp>
        </mc:Choice>
        <mc:Fallback>
          <p:sp>
            <p:nvSpPr>
              <p:cNvPr id="7" name="TextBox 6">
                <a:extLst>
                  <a:ext uri="{FF2B5EF4-FFF2-40B4-BE49-F238E27FC236}">
                    <a16:creationId xmlns:a16="http://schemas.microsoft.com/office/drawing/2014/main" id="{4DE1D93F-F4CC-5A46-E93A-EE86D74E9B17}"/>
                  </a:ext>
                </a:extLst>
              </p:cNvPr>
              <p:cNvSpPr txBox="1">
                <a:spLocks noRot="1" noChangeAspect="1" noMove="1" noResize="1" noEditPoints="1" noAdjustHandles="1" noChangeArrowheads="1" noChangeShapeType="1" noTextEdit="1"/>
              </p:cNvSpPr>
              <p:nvPr/>
            </p:nvSpPr>
            <p:spPr>
              <a:xfrm>
                <a:off x="5918544" y="2257476"/>
                <a:ext cx="5435256" cy="4304833"/>
              </a:xfrm>
              <a:prstGeom prst="rect">
                <a:avLst/>
              </a:prstGeom>
              <a:blipFill>
                <a:blip r:embed="rId3"/>
                <a:stretch>
                  <a:fillRect l="-1009" t="-567" r="-2691" b="-1416"/>
                </a:stretch>
              </a:blipFill>
            </p:spPr>
            <p:txBody>
              <a:bodyPr/>
              <a:lstStyle/>
              <a:p>
                <a:r>
                  <a:rPr lang="ru-RU">
                    <a:noFill/>
                  </a:rPr>
                  <a:t> </a:t>
                </a:r>
              </a:p>
            </p:txBody>
          </p:sp>
        </mc:Fallback>
      </mc:AlternateContent>
    </p:spTree>
    <p:extLst>
      <p:ext uri="{BB962C8B-B14F-4D97-AF65-F5344CB8AC3E}">
        <p14:creationId xmlns:p14="http://schemas.microsoft.com/office/powerpoint/2010/main" val="403938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FBA2-B475-5F47-6A92-E9C9F68D3182}"/>
              </a:ext>
            </a:extLst>
          </p:cNvPr>
          <p:cNvSpPr>
            <a:spLocks noGrp="1"/>
          </p:cNvSpPr>
          <p:nvPr>
            <p:ph type="title"/>
          </p:nvPr>
        </p:nvSpPr>
        <p:spPr/>
        <p:txBody>
          <a:bodyPr/>
          <a:lstStyle/>
          <a:p>
            <a:pPr algn="ctr"/>
            <a:r>
              <a:rPr lang="en-US" dirty="0"/>
              <a:t>Replay Buffer length: 384,000</a:t>
            </a:r>
            <a:endParaRPr lang="ru-RU" dirty="0"/>
          </a:p>
        </p:txBody>
      </p:sp>
      <p:pic>
        <p:nvPicPr>
          <p:cNvPr id="5" name="Content Placeholder 4">
            <a:extLst>
              <a:ext uri="{FF2B5EF4-FFF2-40B4-BE49-F238E27FC236}">
                <a16:creationId xmlns:a16="http://schemas.microsoft.com/office/drawing/2014/main" id="{73744B5A-B0A7-C8BF-E3A2-1A858A064FE9}"/>
              </a:ext>
            </a:extLst>
          </p:cNvPr>
          <p:cNvPicPr>
            <a:picLocks noGrp="1" noChangeAspect="1"/>
          </p:cNvPicPr>
          <p:nvPr>
            <p:ph idx="1"/>
          </p:nvPr>
        </p:nvPicPr>
        <p:blipFill>
          <a:blip r:embed="rId2"/>
          <a:stretch>
            <a:fillRect/>
          </a:stretch>
        </p:blipFill>
        <p:spPr>
          <a:xfrm>
            <a:off x="365664" y="2489023"/>
            <a:ext cx="7281132" cy="363338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FBE688-25A6-3612-1031-F4D1BD68974F}"/>
                  </a:ext>
                </a:extLst>
              </p:cNvPr>
              <p:cNvSpPr txBox="1"/>
              <p:nvPr/>
            </p:nvSpPr>
            <p:spPr>
              <a:xfrm>
                <a:off x="1388262" y="1460425"/>
                <a:ext cx="9237080" cy="646331"/>
              </a:xfrm>
              <a:prstGeom prst="rect">
                <a:avLst/>
              </a:prstGeom>
              <a:noFill/>
            </p:spPr>
            <p:txBody>
              <a:bodyPr wrap="none" rtlCol="0">
                <a:spAutoFit/>
              </a:bodyPr>
              <a:lstStyle/>
              <a:p>
                <a:pPr algn="ctr"/>
                <a:r>
                  <a:rPr lang="en-US" dirty="0"/>
                  <a:t>We do not calculate priorities based on gradients, but based on current normalized indexes: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𝑖𝑛𝑑𝑒𝑥𝑒𝑠</m:t>
                                  </m:r>
                                </m:e>
                                <m:sup>
                                  <m:r>
                                    <a:rPr lang="en-US" b="0" i="1" smtClean="0">
                                      <a:latin typeface="Cambria Math" panose="02040503050406030204" pitchFamily="18" charset="0"/>
                                    </a:rPr>
                                    <m:t>2.7</m:t>
                                  </m:r>
                                </m:sup>
                              </m:sSup>
                            </m:e>
                          </m:d>
                        </m:e>
                      </m:func>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m:oMathPara>
                </a14:m>
                <a:endParaRPr lang="ru-RU" dirty="0"/>
              </a:p>
            </p:txBody>
          </p:sp>
        </mc:Choice>
        <mc:Fallback xmlns="">
          <p:sp>
            <p:nvSpPr>
              <p:cNvPr id="6" name="TextBox 5">
                <a:extLst>
                  <a:ext uri="{FF2B5EF4-FFF2-40B4-BE49-F238E27FC236}">
                    <a16:creationId xmlns:a16="http://schemas.microsoft.com/office/drawing/2014/main" id="{D7FBE688-25A6-3612-1031-F4D1BD68974F}"/>
                  </a:ext>
                </a:extLst>
              </p:cNvPr>
              <p:cNvSpPr txBox="1">
                <a:spLocks noRot="1" noChangeAspect="1" noMove="1" noResize="1" noEditPoints="1" noAdjustHandles="1" noChangeArrowheads="1" noChangeShapeType="1" noTextEdit="1"/>
              </p:cNvSpPr>
              <p:nvPr/>
            </p:nvSpPr>
            <p:spPr>
              <a:xfrm>
                <a:off x="1388262" y="1460425"/>
                <a:ext cx="9237080" cy="646331"/>
              </a:xfrm>
              <a:prstGeom prst="rect">
                <a:avLst/>
              </a:prstGeom>
              <a:blipFill>
                <a:blip r:embed="rId3"/>
                <a:stretch>
                  <a:fillRect l="-132" t="-4717" r="-66" b="-660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397146-B5EE-FADB-A2AC-2D48A2E3195C}"/>
                  </a:ext>
                </a:extLst>
              </p:cNvPr>
              <p:cNvSpPr txBox="1"/>
              <p:nvPr/>
            </p:nvSpPr>
            <p:spPr>
              <a:xfrm>
                <a:off x="7385538" y="2245558"/>
                <a:ext cx="4440798" cy="4247317"/>
              </a:xfrm>
              <a:prstGeom prst="rect">
                <a:avLst/>
              </a:prstGeom>
              <a:noFill/>
            </p:spPr>
            <p:txBody>
              <a:bodyPr wrap="square" rtlCol="0">
                <a:spAutoFit/>
              </a:bodyPr>
              <a:lstStyle/>
              <a:p>
                <a:r>
                  <a:rPr lang="en-US" dirty="0"/>
                  <a:t>We put Fading Replay Buffer to the Device where models are trained, with following placeholders (left shift when filled):</a:t>
                </a:r>
              </a:p>
              <a:p>
                <a:endParaRPr lang="en-US" dirty="0"/>
              </a:p>
              <a:p>
                <a14:m>
                  <m:oMath xmlns:m="http://schemas.openxmlformats.org/officeDocument/2006/math">
                    <m:r>
                      <a:rPr lang="en-US" b="0" i="1" smtClean="0">
                        <a:latin typeface="Cambria Math" panose="02040503050406030204" pitchFamily="18" charset="0"/>
                      </a:rPr>
                      <m:t>𝑆𝑡𝑎𝑡𝑒</m:t>
                    </m:r>
                    <m:r>
                      <a:rPr lang="en-US" b="0" i="1" smtClean="0">
                        <a:latin typeface="Cambria Math" panose="02040503050406030204" pitchFamily="18" charset="0"/>
                      </a:rPr>
                      <m:t>(384000, </m:t>
                    </m:r>
                    <m:r>
                      <a:rPr lang="en-US" b="0" i="1" smtClean="0">
                        <a:latin typeface="Cambria Math" panose="02040503050406030204" pitchFamily="18" charset="0"/>
                      </a:rPr>
                      <m:t>𝑠𝑡𝑎𝑡𝑒</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𝐴𝑐𝑡𝑖𝑜𝑛</m:t>
                    </m:r>
                    <m:r>
                      <a:rPr lang="en-US" b="0" i="1" smtClean="0">
                        <a:latin typeface="Cambria Math" panose="02040503050406030204" pitchFamily="18" charset="0"/>
                      </a:rPr>
                      <m:t>(384000, </m:t>
                    </m:r>
                    <m:r>
                      <a:rPr lang="en-US" b="0" i="1" smtClean="0">
                        <a:latin typeface="Cambria Math" panose="02040503050406030204" pitchFamily="18" charset="0"/>
                      </a:rPr>
                      <m:t>𝑎𝑐𝑡𝑖𝑜𝑛</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𝑅𝑒𝑤𝑎𝑟𝑑</m:t>
                    </m:r>
                    <m:r>
                      <a:rPr lang="en-US" b="0" i="1" smtClean="0">
                        <a:latin typeface="Cambria Math" panose="02040503050406030204" pitchFamily="18" charset="0"/>
                      </a:rPr>
                      <m:t>(384000, 1)</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𝑆𝑡𝑎𝑡𝑒</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(384000, </m:t>
                    </m:r>
                    <m:r>
                      <a:rPr lang="en-US" b="0" i="1" smtClean="0">
                        <a:latin typeface="Cambria Math" panose="02040503050406030204" pitchFamily="18" charset="0"/>
                      </a:rPr>
                      <m:t>𝑠𝑡𝑎𝑡𝑒</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𝐷𝑜𝑛𝑒</m:t>
                    </m:r>
                    <m:d>
                      <m:dPr>
                        <m:ctrlPr>
                          <a:rPr lang="en-US" b="0" i="1" smtClean="0">
                            <a:latin typeface="Cambria Math" panose="02040503050406030204" pitchFamily="18" charset="0"/>
                          </a:rPr>
                        </m:ctrlPr>
                      </m:dPr>
                      <m:e>
                        <m:r>
                          <a:rPr lang="en-US" b="0" i="1" smtClean="0">
                            <a:latin typeface="Cambria Math" panose="02040503050406030204" pitchFamily="18" charset="0"/>
                          </a:rPr>
                          <m:t>384000, 1</m:t>
                        </m:r>
                      </m:e>
                    </m:d>
                  </m:oMath>
                </a14:m>
                <a:r>
                  <a:rPr lang="en-US" b="0" dirty="0"/>
                  <a:t> </a:t>
                </a:r>
              </a:p>
              <a:p>
                <a:endParaRPr lang="en-US" dirty="0"/>
              </a:p>
              <a:p>
                <a:r>
                  <a:rPr lang="en-US" dirty="0"/>
                  <a:t>We do 5000 exploration steps and copy them 3 times for initial length of 20,000. To sample from the past and the recent data, we increase batch size:</a:t>
                </a:r>
              </a:p>
              <a:p>
                <a:r>
                  <a:rPr lang="en-US" dirty="0"/>
                  <a:t> 64 + </a:t>
                </a:r>
                <a:r>
                  <a:rPr lang="en-US" dirty="0" err="1"/>
                  <a:t>replay_buffer.length</a:t>
                </a:r>
                <a:r>
                  <a:rPr lang="en-US" dirty="0"/>
                  <a:t>/333. (768 max)</a:t>
                </a:r>
              </a:p>
            </p:txBody>
          </p:sp>
        </mc:Choice>
        <mc:Fallback xmlns="">
          <p:sp>
            <p:nvSpPr>
              <p:cNvPr id="7" name="TextBox 6">
                <a:extLst>
                  <a:ext uri="{FF2B5EF4-FFF2-40B4-BE49-F238E27FC236}">
                    <a16:creationId xmlns:a16="http://schemas.microsoft.com/office/drawing/2014/main" id="{B8397146-B5EE-FADB-A2AC-2D48A2E3195C}"/>
                  </a:ext>
                </a:extLst>
              </p:cNvPr>
              <p:cNvSpPr txBox="1">
                <a:spLocks noRot="1" noChangeAspect="1" noMove="1" noResize="1" noEditPoints="1" noAdjustHandles="1" noChangeArrowheads="1" noChangeShapeType="1" noTextEdit="1"/>
              </p:cNvSpPr>
              <p:nvPr/>
            </p:nvSpPr>
            <p:spPr>
              <a:xfrm>
                <a:off x="7385538" y="2245558"/>
                <a:ext cx="4440798" cy="4247317"/>
              </a:xfrm>
              <a:prstGeom prst="rect">
                <a:avLst/>
              </a:prstGeom>
              <a:blipFill>
                <a:blip r:embed="rId4"/>
                <a:stretch>
                  <a:fillRect l="-1236" t="-574" b="-1435"/>
                </a:stretch>
              </a:blipFill>
            </p:spPr>
            <p:txBody>
              <a:bodyPr/>
              <a:lstStyle/>
              <a:p>
                <a:r>
                  <a:rPr lang="ru-RU">
                    <a:noFill/>
                  </a:rPr>
                  <a:t> </a:t>
                </a:r>
              </a:p>
            </p:txBody>
          </p:sp>
        </mc:Fallback>
      </mc:AlternateContent>
    </p:spTree>
    <p:extLst>
      <p:ext uri="{BB962C8B-B14F-4D97-AF65-F5344CB8AC3E}">
        <p14:creationId xmlns:p14="http://schemas.microsoft.com/office/powerpoint/2010/main" val="52768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9A38-C80D-C7EA-227F-87B11573A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717B8-CD70-E383-7E3D-B009257EAC1A}"/>
              </a:ext>
            </a:extLst>
          </p:cNvPr>
          <p:cNvSpPr>
            <a:spLocks noGrp="1"/>
          </p:cNvSpPr>
          <p:nvPr>
            <p:ph type="title"/>
          </p:nvPr>
        </p:nvSpPr>
        <p:spPr/>
        <p:txBody>
          <a:bodyPr/>
          <a:lstStyle/>
          <a:p>
            <a:pPr algn="ctr"/>
            <a:r>
              <a:rPr lang="en-US" dirty="0"/>
              <a:t>Human move in Burst of Harmonics</a:t>
            </a:r>
            <a:br>
              <a:rPr lang="en-US" dirty="0"/>
            </a:br>
            <a:r>
              <a:rPr lang="en-US" sz="3600" dirty="0" err="1"/>
              <a:t>ReLU</a:t>
            </a:r>
            <a:r>
              <a:rPr lang="en-US" sz="3600" dirty="0"/>
              <a:t> can be one of the derivatives</a:t>
            </a:r>
            <a:r>
              <a:rPr lang="ru-RU" sz="3600" dirty="0"/>
              <a:t> </a:t>
            </a:r>
            <a:r>
              <a:rPr lang="en-US" sz="3600" dirty="0"/>
              <a:t>of </a:t>
            </a:r>
            <a:r>
              <a:rPr lang="en-US" sz="3600" dirty="0" err="1"/>
              <a:t>ReSine</a:t>
            </a:r>
            <a:endParaRPr lang="ru-RU" dirty="0"/>
          </a:p>
        </p:txBody>
      </p:sp>
      <p:pic>
        <p:nvPicPr>
          <p:cNvPr id="11" name="Content Placeholder 10">
            <a:extLst>
              <a:ext uri="{FF2B5EF4-FFF2-40B4-BE49-F238E27FC236}">
                <a16:creationId xmlns:a16="http://schemas.microsoft.com/office/drawing/2014/main" id="{A68D7FA3-ECE1-2C3F-616D-FFC509BB6AF3}"/>
              </a:ext>
            </a:extLst>
          </p:cNvPr>
          <p:cNvPicPr>
            <a:picLocks noGrp="1" noChangeAspect="1"/>
          </p:cNvPicPr>
          <p:nvPr>
            <p:ph idx="1"/>
          </p:nvPr>
        </p:nvPicPr>
        <p:blipFill>
          <a:blip r:embed="rId2"/>
          <a:stretch>
            <a:fillRect/>
          </a:stretch>
        </p:blipFill>
        <p:spPr>
          <a:xfrm>
            <a:off x="6642208" y="1805871"/>
            <a:ext cx="5486469" cy="4351338"/>
          </a:xfr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E795B0-FE1A-DAD2-608B-51C8839EB1BA}"/>
                  </a:ext>
                </a:extLst>
              </p:cNvPr>
              <p:cNvSpPr txBox="1"/>
              <p:nvPr/>
            </p:nvSpPr>
            <p:spPr>
              <a:xfrm>
                <a:off x="1313665" y="2845232"/>
                <a:ext cx="4782335"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d>
                        <m:dPr>
                          <m:begChr m:val="{"/>
                          <m:endChr m:val=""/>
                          <m:ctrlPr>
                            <a:rPr lang="ru-RU" sz="2400" i="1" smtClean="0">
                              <a:latin typeface="Cambria Math" panose="02040503050406030204" pitchFamily="18" charset="0"/>
                            </a:rPr>
                          </m:ctrlPr>
                        </m:dPr>
                        <m:e>
                          <m:eqArr>
                            <m:eqArrPr>
                              <m:ctrlPr>
                                <a:rPr lang="ru-RU" sz="2400" i="1" smtClean="0">
                                  <a:latin typeface="Cambria Math" panose="02040503050406030204" pitchFamily="18" charset="0"/>
                                </a:rPr>
                              </m:ctrlPr>
                            </m:eqArrPr>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&gt;0</m:t>
                              </m:r>
                            </m:e>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=0.1</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r>
                                <a:rPr lang="en-US" sz="2400" b="0" i="1" smtClean="0">
                                  <a:latin typeface="Cambria Math" panose="02040503050406030204" pitchFamily="18" charset="0"/>
                                </a:rPr>
                                <m:t>𝑜𝑡h𝑒𝑟𝑤𝑖𝑠𝑒</m:t>
                              </m:r>
                            </m:e>
                          </m:eqArr>
                        </m:e>
                      </m:d>
                    </m:oMath>
                  </m:oMathPara>
                </a14:m>
                <a:endParaRPr lang="ru-RU" dirty="0"/>
              </a:p>
            </p:txBody>
          </p:sp>
        </mc:Choice>
        <mc:Fallback xmlns="">
          <p:sp>
            <p:nvSpPr>
              <p:cNvPr id="12" name="TextBox 11">
                <a:extLst>
                  <a:ext uri="{FF2B5EF4-FFF2-40B4-BE49-F238E27FC236}">
                    <a16:creationId xmlns:a16="http://schemas.microsoft.com/office/drawing/2014/main" id="{FCE795B0-FE1A-DAD2-608B-51C8839EB1BA}"/>
                  </a:ext>
                </a:extLst>
              </p:cNvPr>
              <p:cNvSpPr txBox="1">
                <a:spLocks noRot="1" noChangeAspect="1" noMove="1" noResize="1" noEditPoints="1" noAdjustHandles="1" noChangeArrowheads="1" noChangeShapeType="1" noTextEdit="1"/>
              </p:cNvSpPr>
              <p:nvPr/>
            </p:nvSpPr>
            <p:spPr>
              <a:xfrm>
                <a:off x="1313665" y="2845232"/>
                <a:ext cx="4782335" cy="82381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FD0B42-A927-1B06-B002-4C8CB5B1BB70}"/>
                  </a:ext>
                </a:extLst>
              </p:cNvPr>
              <p:cNvSpPr txBox="1"/>
              <p:nvPr/>
            </p:nvSpPr>
            <p:spPr>
              <a:xfrm>
                <a:off x="2023941" y="5225142"/>
                <a:ext cx="36131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SiLU</m:t>
                      </m:r>
                      <m:r>
                        <a:rPr lang="en-US" sz="2400" b="0" i="0" smtClean="0">
                          <a:latin typeface="Cambria Math" panose="02040503050406030204" pitchFamily="18" charset="0"/>
                        </a:rPr>
                        <m:t>(−1.5</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0" smtClean="0">
                          <a:latin typeface="Cambria Math" panose="02040503050406030204" pitchFamily="18" charset="0"/>
                        </a:rPr>
                        <m:t>)</m:t>
                      </m:r>
                    </m:oMath>
                  </m:oMathPara>
                </a14:m>
                <a:endParaRPr lang="ru-RU" dirty="0"/>
              </a:p>
            </p:txBody>
          </p:sp>
        </mc:Choice>
        <mc:Fallback xmlns="">
          <p:sp>
            <p:nvSpPr>
              <p:cNvPr id="13" name="TextBox 12">
                <a:extLst>
                  <a:ext uri="{FF2B5EF4-FFF2-40B4-BE49-F238E27FC236}">
                    <a16:creationId xmlns:a16="http://schemas.microsoft.com/office/drawing/2014/main" id="{63FD0B42-A927-1B06-B002-4C8CB5B1BB70}"/>
                  </a:ext>
                </a:extLst>
              </p:cNvPr>
              <p:cNvSpPr txBox="1">
                <a:spLocks noRot="1" noChangeAspect="1" noMove="1" noResize="1" noEditPoints="1" noAdjustHandles="1" noChangeArrowheads="1" noChangeShapeType="1" noTextEdit="1"/>
              </p:cNvSpPr>
              <p:nvPr/>
            </p:nvSpPr>
            <p:spPr>
              <a:xfrm>
                <a:off x="2023941" y="5225142"/>
                <a:ext cx="3613183" cy="369332"/>
              </a:xfrm>
              <a:prstGeom prst="rect">
                <a:avLst/>
              </a:prstGeom>
              <a:blipFill>
                <a:blip r:embed="rId4"/>
                <a:stretch>
                  <a:fillRect t="-1639" r="-506" b="-32787"/>
                </a:stretch>
              </a:blipFill>
            </p:spPr>
            <p:txBody>
              <a:bodyPr/>
              <a:lstStyle/>
              <a:p>
                <a:r>
                  <a:rPr lang="ru-RU">
                    <a:noFill/>
                  </a:rPr>
                  <a:t> </a:t>
                </a:r>
              </a:p>
            </p:txBody>
          </p:sp>
        </mc:Fallback>
      </mc:AlternateContent>
      <p:sp>
        <p:nvSpPr>
          <p:cNvPr id="14" name="TextBox 13">
            <a:extLst>
              <a:ext uri="{FF2B5EF4-FFF2-40B4-BE49-F238E27FC236}">
                <a16:creationId xmlns:a16="http://schemas.microsoft.com/office/drawing/2014/main" id="{962E981A-0E22-9F69-8EB2-B299B582F0CC}"/>
              </a:ext>
            </a:extLst>
          </p:cNvPr>
          <p:cNvSpPr txBox="1"/>
          <p:nvPr/>
        </p:nvSpPr>
        <p:spPr>
          <a:xfrm>
            <a:off x="2411605" y="2386533"/>
            <a:ext cx="2557751" cy="461665"/>
          </a:xfrm>
          <a:prstGeom prst="rect">
            <a:avLst/>
          </a:prstGeom>
          <a:noFill/>
        </p:spPr>
        <p:txBody>
          <a:bodyPr wrap="none" rtlCol="0">
            <a:spAutoFit/>
          </a:bodyPr>
          <a:lstStyle/>
          <a:p>
            <a:r>
              <a:rPr lang="en-US" sz="2400" dirty="0"/>
              <a:t>Symphony Ver 1.0</a:t>
            </a:r>
            <a:endParaRPr lang="ru-RU" sz="2400" dirty="0"/>
          </a:p>
        </p:txBody>
      </p:sp>
      <p:sp>
        <p:nvSpPr>
          <p:cNvPr id="16" name="TextBox 15">
            <a:extLst>
              <a:ext uri="{FF2B5EF4-FFF2-40B4-BE49-F238E27FC236}">
                <a16:creationId xmlns:a16="http://schemas.microsoft.com/office/drawing/2014/main" id="{C4EE3AFA-6F92-B740-7FC2-38D99E40E246}"/>
              </a:ext>
            </a:extLst>
          </p:cNvPr>
          <p:cNvSpPr txBox="1"/>
          <p:nvPr/>
        </p:nvSpPr>
        <p:spPr>
          <a:xfrm>
            <a:off x="2498205" y="4404293"/>
            <a:ext cx="2384550" cy="461665"/>
          </a:xfrm>
          <a:prstGeom prst="rect">
            <a:avLst/>
          </a:prstGeom>
          <a:noFill/>
        </p:spPr>
        <p:txBody>
          <a:bodyPr wrap="square">
            <a:spAutoFit/>
          </a:bodyPr>
          <a:lstStyle/>
          <a:p>
            <a:r>
              <a:rPr lang="en-US" sz="2400" dirty="0"/>
              <a:t>Symphony S2</a:t>
            </a:r>
            <a:endParaRPr lang="ru-RU" sz="2400" dirty="0"/>
          </a:p>
        </p:txBody>
      </p:sp>
      <p:sp>
        <p:nvSpPr>
          <p:cNvPr id="3" name="TextBox 2">
            <a:extLst>
              <a:ext uri="{FF2B5EF4-FFF2-40B4-BE49-F238E27FC236}">
                <a16:creationId xmlns:a16="http://schemas.microsoft.com/office/drawing/2014/main" id="{FDB9A007-FFCF-06C8-0582-A8D743A441C3}"/>
              </a:ext>
            </a:extLst>
          </p:cNvPr>
          <p:cNvSpPr txBox="1"/>
          <p:nvPr/>
        </p:nvSpPr>
        <p:spPr>
          <a:xfrm>
            <a:off x="1303294" y="6098887"/>
            <a:ext cx="2389821" cy="646331"/>
          </a:xfrm>
          <a:prstGeom prst="rect">
            <a:avLst/>
          </a:prstGeom>
          <a:noFill/>
        </p:spPr>
        <p:txBody>
          <a:bodyPr wrap="none" rtlCol="0">
            <a:spAutoFit/>
          </a:bodyPr>
          <a:lstStyle/>
          <a:p>
            <a:r>
              <a:rPr lang="en-US" dirty="0"/>
              <a:t>________________</a:t>
            </a:r>
          </a:p>
          <a:p>
            <a:r>
              <a:rPr lang="en-US" dirty="0" err="1"/>
              <a:t>SiLU</a:t>
            </a:r>
            <a:r>
              <a:rPr lang="en-US" dirty="0"/>
              <a:t> = x * sigmoid(w x)</a:t>
            </a:r>
            <a:endParaRPr lang="ru-RU" dirty="0"/>
          </a:p>
        </p:txBody>
      </p:sp>
    </p:spTree>
    <p:extLst>
      <p:ext uri="{BB962C8B-B14F-4D97-AF65-F5344CB8AC3E}">
        <p14:creationId xmlns:p14="http://schemas.microsoft.com/office/powerpoint/2010/main" val="111408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874E-945D-597C-6F24-6ACB5C180917}"/>
              </a:ext>
            </a:extLst>
          </p:cNvPr>
          <p:cNvSpPr>
            <a:spLocks noGrp="1"/>
          </p:cNvSpPr>
          <p:nvPr>
            <p:ph type="title"/>
          </p:nvPr>
        </p:nvSpPr>
        <p:spPr/>
        <p:txBody>
          <a:bodyPr/>
          <a:lstStyle/>
          <a:p>
            <a:pPr algn="ctr"/>
            <a:r>
              <a:rPr lang="en-US" dirty="0"/>
              <a:t>Make Scale Learnable</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25AC64-2E09-2EBA-B77A-CEFAAEC05938}"/>
                  </a:ext>
                </a:extLst>
              </p:cNvPr>
              <p:cNvSpPr>
                <a:spLocks noGrp="1"/>
              </p:cNvSpPr>
              <p:nvPr>
                <p:ph idx="1"/>
              </p:nvPr>
            </p:nvSpPr>
            <p:spPr>
              <a:xfrm>
                <a:off x="838200" y="1825625"/>
                <a:ext cx="5411875" cy="4351338"/>
              </a:xfrm>
            </p:spPr>
            <p:txBody>
              <a:bodyPr/>
              <a:lstStyle/>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𝑘</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m:t>
                            </m:r>
                          </m:e>
                        </m:d>
                      </m:e>
                    </m:func>
                  </m:oMath>
                </a14:m>
                <a:endParaRPr lang="en-US" b="0" i="1" dirty="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SiLU</m:t>
                    </m:r>
                    <m:r>
                      <a:rPr lang="en-US" b="0" i="0" smtClean="0">
                        <a:latin typeface="Cambria Math" panose="02040503050406030204" pitchFamily="18" charset="0"/>
                      </a:rPr>
                      <m:t>(−1.5∗</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oMath>
                </a14:m>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𝑠𝑐𝑎𝑙𝑒</m:t>
                    </m:r>
                    <m:r>
                      <a:rPr lang="en-US" b="0" i="1" smtClean="0">
                        <a:latin typeface="Cambria Math" panose="02040503050406030204" pitchFamily="18" charset="0"/>
                      </a:rPr>
                      <m:t>)</m:t>
                    </m:r>
                  </m:oMath>
                </a14:m>
                <a:endParaRPr lang="ru-RU" dirty="0"/>
              </a:p>
              <a:p>
                <a14:m>
                  <m:oMath xmlns:m="http://schemas.openxmlformats.org/officeDocument/2006/math">
                    <m:r>
                      <a:rPr lang="en-US" sz="2400" b="0" i="1" smtClean="0">
                        <a:latin typeface="Cambria Math" panose="02040503050406030204" pitchFamily="18" charset="0"/>
                      </a:rPr>
                      <m:t>𝑠𝑐𝑎𝑙𝑒</m:t>
                    </m:r>
                  </m:oMath>
                </a14:m>
                <a:r>
                  <a:rPr lang="en-US" sz="2400" dirty="0"/>
                  <a:t> – Learnable Parameter (Vector) initialized uniformly from -1 and 1, so that k is from 0.27 to 0.73 from the beginning, but trained.</a:t>
                </a:r>
                <a:endParaRPr lang="ru-RU" sz="2400" dirty="0"/>
              </a:p>
            </p:txBody>
          </p:sp>
        </mc:Choice>
        <mc:Fallback xmlns="">
          <p:sp>
            <p:nvSpPr>
              <p:cNvPr id="3" name="Content Placeholder 2">
                <a:extLst>
                  <a:ext uri="{FF2B5EF4-FFF2-40B4-BE49-F238E27FC236}">
                    <a16:creationId xmlns:a16="http://schemas.microsoft.com/office/drawing/2014/main" id="{4B25AC64-2E09-2EBA-B77A-CEFAAEC05938}"/>
                  </a:ext>
                </a:extLst>
              </p:cNvPr>
              <p:cNvSpPr>
                <a:spLocks noGrp="1" noRot="1" noChangeAspect="1" noMove="1" noResize="1" noEditPoints="1" noAdjustHandles="1" noChangeArrowheads="1" noChangeShapeType="1" noTextEdit="1"/>
              </p:cNvSpPr>
              <p:nvPr>
                <p:ph idx="1"/>
              </p:nvPr>
            </p:nvSpPr>
            <p:spPr>
              <a:xfrm>
                <a:off x="838200" y="1825625"/>
                <a:ext cx="5411875" cy="4351338"/>
              </a:xfrm>
              <a:blipFill>
                <a:blip r:embed="rId2"/>
                <a:stretch>
                  <a:fillRect l="-2029"/>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B3C408B1-5974-CDE9-3534-B3CF77C0E736}"/>
              </a:ext>
            </a:extLst>
          </p:cNvPr>
          <p:cNvSpPr txBox="1"/>
          <p:nvPr/>
        </p:nvSpPr>
        <p:spPr>
          <a:xfrm>
            <a:off x="1051242" y="1594792"/>
            <a:ext cx="3530806" cy="461665"/>
          </a:xfrm>
          <a:prstGeom prst="rect">
            <a:avLst/>
          </a:prstGeom>
          <a:noFill/>
        </p:spPr>
        <p:txBody>
          <a:bodyPr wrap="square">
            <a:spAutoFit/>
          </a:bodyPr>
          <a:lstStyle/>
          <a:p>
            <a:r>
              <a:rPr lang="en-US" sz="2400" dirty="0"/>
              <a:t>Symphony S2 final ed.:</a:t>
            </a:r>
            <a:endParaRPr lang="ru-RU" sz="2400" dirty="0"/>
          </a:p>
        </p:txBody>
      </p:sp>
      <p:pic>
        <p:nvPicPr>
          <p:cNvPr id="7" name="Picture 6">
            <a:extLst>
              <a:ext uri="{FF2B5EF4-FFF2-40B4-BE49-F238E27FC236}">
                <a16:creationId xmlns:a16="http://schemas.microsoft.com/office/drawing/2014/main" id="{58A10EB7-9E48-CF5C-B12A-221211F45B85}"/>
              </a:ext>
            </a:extLst>
          </p:cNvPr>
          <p:cNvPicPr>
            <a:picLocks noChangeAspect="1"/>
          </p:cNvPicPr>
          <p:nvPr/>
        </p:nvPicPr>
        <p:blipFill>
          <a:blip r:embed="rId3"/>
          <a:stretch>
            <a:fillRect/>
          </a:stretch>
        </p:blipFill>
        <p:spPr>
          <a:xfrm>
            <a:off x="6250075" y="1594792"/>
            <a:ext cx="4810806" cy="2080349"/>
          </a:xfrm>
          <a:prstGeom prst="rect">
            <a:avLst/>
          </a:prstGeom>
        </p:spPr>
      </p:pic>
      <p:pic>
        <p:nvPicPr>
          <p:cNvPr id="11" name="Picture 10">
            <a:extLst>
              <a:ext uri="{FF2B5EF4-FFF2-40B4-BE49-F238E27FC236}">
                <a16:creationId xmlns:a16="http://schemas.microsoft.com/office/drawing/2014/main" id="{B841EA9D-B583-B7EC-FEAB-BF4F0E39C81B}"/>
              </a:ext>
            </a:extLst>
          </p:cNvPr>
          <p:cNvPicPr>
            <a:picLocks noChangeAspect="1"/>
          </p:cNvPicPr>
          <p:nvPr/>
        </p:nvPicPr>
        <p:blipFill>
          <a:blip r:embed="rId4"/>
          <a:stretch>
            <a:fillRect/>
          </a:stretch>
        </p:blipFill>
        <p:spPr>
          <a:xfrm>
            <a:off x="6250076" y="4017207"/>
            <a:ext cx="4810806" cy="1715742"/>
          </a:xfrm>
          <a:prstGeom prst="rect">
            <a:avLst/>
          </a:prstGeom>
        </p:spPr>
      </p:pic>
    </p:spTree>
    <p:extLst>
      <p:ext uri="{BB962C8B-B14F-4D97-AF65-F5344CB8AC3E}">
        <p14:creationId xmlns:p14="http://schemas.microsoft.com/office/powerpoint/2010/main" val="1170093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4773</TotalTime>
  <Words>1737</Words>
  <Application>Microsoft Office PowerPoint</Application>
  <PresentationFormat>Widescreen</PresentationFormat>
  <Paragraphs>158</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__Inter_aa45b7</vt:lpstr>
      <vt:lpstr>Aptos</vt:lpstr>
      <vt:lpstr>Aptos Display</vt:lpstr>
      <vt:lpstr>Arial</vt:lpstr>
      <vt:lpstr>Calibri</vt:lpstr>
      <vt:lpstr>Cambria Math</vt:lpstr>
      <vt:lpstr>Office Theme</vt:lpstr>
      <vt:lpstr>Symphony S2 Algorithm</vt:lpstr>
      <vt:lpstr>Perfectionism can be helpful</vt:lpstr>
      <vt:lpstr>Main Focus</vt:lpstr>
      <vt:lpstr>Symphony ver.1.0: Need for Speed</vt:lpstr>
      <vt:lpstr>Symphony S2: Need for Speed and Plasticity</vt:lpstr>
      <vt:lpstr>Note before we start with underlying theory: use Clipping and Clamping with caution</vt:lpstr>
      <vt:lpstr>Replay Buffer length: 384,000</vt:lpstr>
      <vt:lpstr>Human move in Burst of Harmonics ReLU can be one of the derivatives of ReSine</vt:lpstr>
      <vt:lpstr>Make Scale Learnable</vt:lpstr>
      <vt:lpstr>Temporal Difference Richard Bellman’s Equation</vt:lpstr>
      <vt:lpstr>DDPGII: Actor-Critic Seamless update</vt:lpstr>
      <vt:lpstr>Symphony ver 1.0 Temporal Advantage = Negative Feedback</vt:lpstr>
      <vt:lpstr>Q value brute normalization, policy scaling</vt:lpstr>
      <vt:lpstr>DDPGII: learning Action window (Actions regularization inside Actor Network)</vt:lpstr>
      <vt:lpstr>Symphony S2 applied to Robotics, 3rd objective</vt:lpstr>
      <vt:lpstr>Loss Functions: ReHAE and ReHSE</vt:lpstr>
      <vt:lpstr>Improved ReHSE/ReHAE: “Blossoming Flowers”</vt:lpstr>
      <vt:lpstr>DDPGII Architecture.  Each Q network outputs 256 nodes we concatenate them and take mean value as target Critic’s prediction</vt:lpstr>
      <vt:lpstr>Silent Dropout at the latent and output layers</vt:lpstr>
      <vt:lpstr>Optional (delays learning process): we can improve Q variance without much effort </vt:lpstr>
      <vt:lpstr>Improving Q variance can degrade speed of common learning (one may add 0.01 factor),   but can bring balanced Q learning at the end (Q generalization)</vt:lpstr>
      <vt:lpstr>PowerPoint Presentation</vt:lpstr>
      <vt:lpstr>Thank you.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Timur Ishuov</dc:creator>
  <cp:lastModifiedBy>Timur Ishuov</cp:lastModifiedBy>
  <cp:revision>80</cp:revision>
  <dcterms:created xsi:type="dcterms:W3CDTF">2024-12-02T01:41:05Z</dcterms:created>
  <dcterms:modified xsi:type="dcterms:W3CDTF">2024-12-08T17:35:53Z</dcterms:modified>
</cp:coreProperties>
</file>